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9144000" cy="5143500"/>
  <p:notesSz cx="9144000" cy="5143500"/>
  <p:embeddedFontLst>
    <p:embeddedFont>
      <p:font typeface="DOHJOE+WorkSans-ExtraBold"/>
      <p:regular r:id="rId48"/>
    </p:embeddedFont>
    <p:embeddedFont>
      <p:font typeface="HOPCAH+Baloo2-Regular"/>
      <p:regular r:id="rId49"/>
    </p:embeddedFont>
    <p:embeddedFont>
      <p:font typeface="SBJKFU+Anaheim-Regular"/>
      <p:regular r:id="rId50"/>
    </p:embeddedFont>
    <p:embeddedFont>
      <p:font typeface="PLBMVO+BarlowSemiCondensed-Regular"/>
      <p:regular r:id="rId51"/>
    </p:embeddedFont>
    <p:embeddedFont>
      <p:font typeface="AGCKQN+Baloo2-Bold"/>
      <p:regular r:id="rId52"/>
    </p:embeddedFont>
    <p:embeddedFont>
      <p:font typeface="AJLLCL+SpaceGrotesk-Bold"/>
      <p:regular r:id="rId53"/>
    </p:embeddedFont>
    <p:embeddedFont>
      <p:font typeface="ASRUUC+Baloo2-Medium"/>
      <p:regular r:id="rId54"/>
    </p:embeddedFont>
    <p:embeddedFont>
      <p:font typeface="THOCDG+WorkSans-Bold"/>
      <p:regular r:id="rId55"/>
    </p:embeddedFont>
    <p:embeddedFont>
      <p:font typeface="KAKMHI+ArialMT"/>
      <p:regular r:id="rId56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viewProps" Target="viewProps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slide" Target="slides/slide28.xml" /><Relationship Id="rId34" Type="http://schemas.openxmlformats.org/officeDocument/2006/relationships/slide" Target="slides/slide29.xml" /><Relationship Id="rId35" Type="http://schemas.openxmlformats.org/officeDocument/2006/relationships/slide" Target="slides/slide30.xml" /><Relationship Id="rId36" Type="http://schemas.openxmlformats.org/officeDocument/2006/relationships/slide" Target="slides/slide31.xml" /><Relationship Id="rId37" Type="http://schemas.openxmlformats.org/officeDocument/2006/relationships/slide" Target="slides/slide32.xml" /><Relationship Id="rId38" Type="http://schemas.openxmlformats.org/officeDocument/2006/relationships/slide" Target="slides/slide33.xml" /><Relationship Id="rId39" Type="http://schemas.openxmlformats.org/officeDocument/2006/relationships/slide" Target="slides/slide34.xml" /><Relationship Id="rId4" Type="http://schemas.openxmlformats.org/officeDocument/2006/relationships/theme" Target="theme/theme1.xml" /><Relationship Id="rId40" Type="http://schemas.openxmlformats.org/officeDocument/2006/relationships/slide" Target="slides/slide35.xml" /><Relationship Id="rId41" Type="http://schemas.openxmlformats.org/officeDocument/2006/relationships/slide" Target="slides/slide36.xml" /><Relationship Id="rId42" Type="http://schemas.openxmlformats.org/officeDocument/2006/relationships/slide" Target="slides/slide37.xml" /><Relationship Id="rId43" Type="http://schemas.openxmlformats.org/officeDocument/2006/relationships/slide" Target="slides/slide38.xml" /><Relationship Id="rId44" Type="http://schemas.openxmlformats.org/officeDocument/2006/relationships/slide" Target="slides/slide39.xml" /><Relationship Id="rId45" Type="http://schemas.openxmlformats.org/officeDocument/2006/relationships/slide" Target="slides/slide40.xml" /><Relationship Id="rId46" Type="http://schemas.openxmlformats.org/officeDocument/2006/relationships/slide" Target="slides/slide41.xml" /><Relationship Id="rId47" Type="http://schemas.openxmlformats.org/officeDocument/2006/relationships/slide" Target="slides/slide42.xml" /><Relationship Id="rId48" Type="http://schemas.openxmlformats.org/officeDocument/2006/relationships/font" Target="fonts/font1.fntdata" /><Relationship Id="rId49" Type="http://schemas.openxmlformats.org/officeDocument/2006/relationships/font" Target="fonts/font2.fntdata" /><Relationship Id="rId5" Type="http://schemas.openxmlformats.org/officeDocument/2006/relationships/slideMaster" Target="slideMasters/slideMaster1.xml" /><Relationship Id="rId50" Type="http://schemas.openxmlformats.org/officeDocument/2006/relationships/font" Target="fonts/font3.fntdata" /><Relationship Id="rId51" Type="http://schemas.openxmlformats.org/officeDocument/2006/relationships/font" Target="fonts/font4.fntdata" /><Relationship Id="rId52" Type="http://schemas.openxmlformats.org/officeDocument/2006/relationships/font" Target="fonts/font5.fntdata" /><Relationship Id="rId53" Type="http://schemas.openxmlformats.org/officeDocument/2006/relationships/font" Target="fonts/font6.fntdata" /><Relationship Id="rId54" Type="http://schemas.openxmlformats.org/officeDocument/2006/relationships/font" Target="fonts/font7.fntdata" /><Relationship Id="rId55" Type="http://schemas.openxmlformats.org/officeDocument/2006/relationships/font" Target="fonts/font8.fntdata" /><Relationship Id="rId56" Type="http://schemas.openxmlformats.org/officeDocument/2006/relationships/font" Target="fonts/font9.fntdata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slide" Target="slide3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2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pn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6.pn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7.pn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8.pn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9.pn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0.pn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1.pn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2.png" /><Relationship Id="rId3" Type="http://schemas.openxmlformats.org/officeDocument/2006/relationships/hyperlink" Target="https://www.figma.com/file/tyDILZR1T2Z7Fmq4NTKeey/Dishcovery-Version-3?node-id=52%3A2419&amp;t=Thj1HgKMRUSz18lB-1" TargetMode="External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6244" y="1752219"/>
            <a:ext cx="6536740" cy="157871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27479" marR="0">
              <a:lnSpc>
                <a:spcPts val="7624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spc="-17">
                <a:solidFill>
                  <a:srgbClr val="f8694d"/>
                </a:solidFill>
                <a:latin typeface="DOHJOE+WorkSans-ExtraBold"/>
                <a:cs typeface="DOHJOE+WorkSans-ExtraBold"/>
              </a:rPr>
              <a:t>Dishcovery</a:t>
            </a:r>
          </a:p>
          <a:p>
            <a:pPr marL="0" marR="0">
              <a:lnSpc>
                <a:spcPts val="4919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>
                <a:solidFill>
                  <a:srgbClr val="ff9c28"/>
                </a:solidFill>
                <a:latin typeface="DOHJOE+WorkSans-ExtraBold"/>
                <a:cs typeface="DOHJOE+WorkSans-ExtraBold"/>
              </a:rPr>
              <a:t>High-Fi</a:t>
            </a:r>
            <a:r>
              <a:rPr dirty="0" sz="4800" spc="81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4800">
                <a:solidFill>
                  <a:srgbClr val="ff9c28"/>
                </a:solidFill>
                <a:latin typeface="DOHJOE+WorkSans-ExtraBold"/>
                <a:cs typeface="DOHJOE+WorkSans-ExtraBold"/>
              </a:rPr>
              <a:t>Prototype</a:t>
            </a:r>
            <a:r>
              <a:rPr dirty="0" sz="4800" spc="-39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4800">
                <a:solidFill>
                  <a:srgbClr val="ff9c28"/>
                </a:solidFill>
                <a:latin typeface="DOHJOE+WorkSans-ExtraBold"/>
                <a:cs typeface="DOHJOE+WorkSans-ExtraBold"/>
              </a:rPr>
              <a:t>V2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86248" y="3735797"/>
            <a:ext cx="4725213" cy="36362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Abena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Ofosu,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Sharon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Wambu,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Kayla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18">
                <a:solidFill>
                  <a:srgbClr val="8a0b01"/>
                </a:solidFill>
                <a:latin typeface="HOPCAH+Baloo2-Regular"/>
                <a:cs typeface="HOPCAH+Baloo2-Regular"/>
              </a:rPr>
              <a:t>Kelly,</a:t>
            </a:r>
            <a:r>
              <a:rPr dirty="0" sz="1600" spc="18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15">
                <a:solidFill>
                  <a:srgbClr val="8a0b01"/>
                </a:solidFill>
                <a:latin typeface="HOPCAH+Baloo2-Regular"/>
                <a:cs typeface="HOPCAH+Baloo2-Regular"/>
              </a:rPr>
              <a:t>Defne</a:t>
            </a:r>
            <a:r>
              <a:rPr dirty="0" sz="1600" spc="15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Genc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83969" y="478010"/>
            <a:ext cx="3931539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Our</a:t>
            </a:r>
            <a:r>
              <a:rPr dirty="0" sz="3500" spc="20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Dishcoverers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84941" y="1428141"/>
            <a:ext cx="676795" cy="3327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32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ff4d8"/>
                </a:solidFill>
                <a:latin typeface="SBJKFU+Anaheim-Regular"/>
                <a:cs typeface="SBJKFU+Anaheim-Regular"/>
              </a:rPr>
              <a:t>Defne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57177" y="1428141"/>
            <a:ext cx="765422" cy="3327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32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ff4d8"/>
                </a:solidFill>
                <a:latin typeface="SBJKFU+Anaheim-Regular"/>
                <a:cs typeface="SBJKFU+Anaheim-Regular"/>
              </a:rPr>
              <a:t>Sharon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03028" y="1428141"/>
            <a:ext cx="706821" cy="3327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32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ff4d8"/>
                </a:solidFill>
                <a:latin typeface="SBJKFU+Anaheim-Regular"/>
                <a:cs typeface="SBJKFU+Anaheim-Regular"/>
              </a:rPr>
              <a:t>Abena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341009" y="1428141"/>
            <a:ext cx="663959" cy="3327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32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ff4d8"/>
                </a:solidFill>
                <a:latin typeface="SBJKFU+Anaheim-Regular"/>
                <a:cs typeface="SBJKFU+Anaheim-Regular"/>
              </a:rPr>
              <a:t>Kayla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10332" y="3373249"/>
            <a:ext cx="1026413" cy="2209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Dish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 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of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 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choice: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43336" y="3373249"/>
            <a:ext cx="1026413" cy="2209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Dish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 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of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 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choice: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126798" y="3402877"/>
            <a:ext cx="1026414" cy="2209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Dish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 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of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 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choice: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159881" y="3403699"/>
            <a:ext cx="1026414" cy="2209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Dish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 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of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 </a:t>
            </a:r>
            <a:r>
              <a:rPr dirty="0" sz="1200">
                <a:solidFill>
                  <a:srgbClr val="8a0b01"/>
                </a:solidFill>
                <a:latin typeface="PLBMVO+BarlowSemiCondensed-Regular"/>
                <a:cs typeface="PLBMVO+BarlowSemiCondensed-Regular"/>
              </a:rPr>
              <a:t>choice: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81564" y="478010"/>
            <a:ext cx="4735639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Presentation</a:t>
            </a:r>
            <a:r>
              <a:rPr dirty="0" sz="3500" spc="63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Outline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07674" y="1346269"/>
            <a:ext cx="1267765" cy="3658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  <a:hlinkClick r:id=""/>
              </a:rPr>
              <a:t>A</a:t>
            </a: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  <a:hlinkClick r:id=""/>
              </a:rPr>
              <a:t> </a:t>
            </a: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  <a:hlinkClick r:id=""/>
              </a:rPr>
              <a:t>Recap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17186" y="1357069"/>
            <a:ext cx="1714804" cy="3658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 spc="-46">
                <a:solidFill>
                  <a:srgbClr val="ff9c28"/>
                </a:solidFill>
                <a:latin typeface="DOHJOE+WorkSans-ExtraBold"/>
                <a:cs typeface="DOHJOE+WorkSans-ExtraBold"/>
                <a:hlinkClick r:id=""/>
              </a:rPr>
              <a:t>Task</a:t>
            </a:r>
            <a:r>
              <a:rPr dirty="0" sz="2200" spc="57">
                <a:solidFill>
                  <a:srgbClr val="ff9c28"/>
                </a:solidFill>
                <a:latin typeface="DOHJOE+WorkSans-ExtraBold"/>
                <a:cs typeface="DOHJOE+WorkSans-ExtraBold"/>
                <a:hlinkClick r:id=""/>
              </a:rPr>
              <a:t> </a:t>
            </a: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  <a:hlinkClick r:id=""/>
              </a:rPr>
              <a:t>Flows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42834" y="1523055"/>
            <a:ext cx="570356" cy="4850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18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8694d"/>
                </a:solidFill>
                <a:latin typeface="DOHJOE+WorkSans-ExtraBold"/>
                <a:cs typeface="DOHJOE+WorkSans-ExtraBold"/>
                <a:hlinkClick r:id=""/>
              </a:rPr>
              <a:t>01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05093" y="1537155"/>
            <a:ext cx="627887" cy="4850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18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11">
                <a:solidFill>
                  <a:srgbClr val="f8694d"/>
                </a:solidFill>
                <a:latin typeface="DOHJOE+WorkSans-ExtraBold"/>
                <a:cs typeface="DOHJOE+WorkSans-ExtraBold"/>
                <a:hlinkClick r:id=""/>
              </a:rPr>
              <a:t>03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617174" y="1616194"/>
            <a:ext cx="2032634" cy="532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A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quick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walk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through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the</a:t>
            </a:r>
          </a:p>
          <a:p>
            <a:pPr marL="0" marR="0">
              <a:lnSpc>
                <a:spcPts val="1649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execution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of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each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10">
                <a:solidFill>
                  <a:srgbClr val="8a0b01"/>
                </a:solidFill>
                <a:latin typeface="HOPCAH+Baloo2-Regular"/>
                <a:cs typeface="HOPCAH+Baloo2-Regular"/>
              </a:rPr>
              <a:t>task.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807674" y="1683694"/>
            <a:ext cx="1761489" cy="322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Improvements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0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400" spc="2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our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807674" y="1893244"/>
            <a:ext cx="881379" cy="322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interface.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807662" y="3131857"/>
            <a:ext cx="1427860" cy="3658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  <a:hlinkClick r:id=""/>
              </a:rPr>
              <a:t>Interface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296387" y="3313719"/>
            <a:ext cx="2580956" cy="801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" marR="0">
              <a:lnSpc>
                <a:spcPts val="25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  <a:hlinkClick r:id="rId3" action="ppaction://hlinksldjump"/>
              </a:rPr>
              <a:t>Future</a:t>
            </a:r>
            <a:r>
              <a:rPr dirty="0" sz="2200" spc="15">
                <a:solidFill>
                  <a:srgbClr val="ff9c28"/>
                </a:solidFill>
                <a:latin typeface="DOHJOE+WorkSans-ExtraBold"/>
                <a:cs typeface="DOHJOE+WorkSans-ExtraBold"/>
                <a:hlinkClick r:id="rId3" action="ppaction://hlinksldjump"/>
              </a:rPr>
              <a:t> </a:t>
            </a:r>
            <a:r>
              <a:rPr dirty="0" sz="2200" spc="-15">
                <a:solidFill>
                  <a:srgbClr val="ff9c28"/>
                </a:solidFill>
                <a:latin typeface="DOHJOE+WorkSans-ExtraBold"/>
                <a:cs typeface="DOHJOE+WorkSans-ExtraBold"/>
                <a:hlinkClick r:id="rId3" action="ppaction://hlinksldjump"/>
              </a:rPr>
              <a:t>Trajectory</a:t>
            </a:r>
          </a:p>
          <a:p>
            <a:pPr marL="0" marR="0">
              <a:lnSpc>
                <a:spcPts val="1585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rId3" action="ppaction://hlinksldjump"/>
              </a:rPr>
              <a:t>What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rId3" action="ppaction://hlinksldjump"/>
              </a:rPr>
              <a:t> </a:t>
            </a:r>
            <a:r>
              <a:rPr dirty="0" sz="1400" spc="-12">
                <a:solidFill>
                  <a:srgbClr val="8a0b01"/>
                </a:solidFill>
                <a:latin typeface="HOPCAH+Baloo2-Regular"/>
                <a:cs typeface="HOPCAH+Baloo2-Regular"/>
                <a:hlinkClick r:id="rId3" action="ppaction://hlinksldjump"/>
              </a:rPr>
              <a:t>we</a:t>
            </a:r>
            <a:r>
              <a:rPr dirty="0" sz="1400" spc="12">
                <a:solidFill>
                  <a:srgbClr val="8a0b01"/>
                </a:solidFill>
                <a:latin typeface="HOPCAH+Baloo2-Regular"/>
                <a:cs typeface="HOPCAH+Baloo2-Regular"/>
                <a:hlinkClick r:id="rId3" action="ppaction://hlinksldjump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rId3" action="ppaction://hlinksldjump"/>
              </a:rPr>
              <a:t>want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rId3" action="ppaction://hlinksldjump"/>
              </a:rPr>
              <a:t> </a:t>
            </a:r>
            <a:r>
              <a:rPr dirty="0" sz="1400" spc="-20">
                <a:solidFill>
                  <a:srgbClr val="8a0b01"/>
                </a:solidFill>
                <a:latin typeface="HOPCAH+Baloo2-Regular"/>
                <a:cs typeface="HOPCAH+Baloo2-Regular"/>
                <a:hlinkClick r:id="rId3" action="ppaction://hlinksldjump"/>
              </a:rPr>
              <a:t>to</a:t>
            </a:r>
            <a:r>
              <a:rPr dirty="0" sz="1400" spc="20">
                <a:solidFill>
                  <a:srgbClr val="8a0b01"/>
                </a:solidFill>
                <a:latin typeface="HOPCAH+Baloo2-Regular"/>
                <a:cs typeface="HOPCAH+Baloo2-Regular"/>
                <a:hlinkClick r:id="rId3" action="ppaction://hlinksldjump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rId3" action="ppaction://hlinksldjump"/>
              </a:rPr>
              <a:t>improve</a:t>
            </a:r>
          </a:p>
          <a:p>
            <a:pPr marL="0" marR="0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implement.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13306" y="3465232"/>
            <a:ext cx="2116882" cy="4916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18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8694d"/>
                </a:solidFill>
                <a:latin typeface="DOHJOE+WorkSans-ExtraBold"/>
                <a:cs typeface="DOHJOE+WorkSans-ExtraBold"/>
                <a:hlinkClick r:id=""/>
              </a:rPr>
              <a:t>02</a:t>
            </a:r>
            <a:r>
              <a:rPr dirty="0" sz="3000" spc="1748">
                <a:solidFill>
                  <a:srgbClr val="f8694d"/>
                </a:solidFill>
                <a:latin typeface="DOHJOE+WorkSans-ExtraBold"/>
                <a:cs typeface="DOHJOE+WorkSans-ExtraBold"/>
                <a:hlinkClick r:id=""/>
              </a:rPr>
              <a:t> </a:t>
            </a:r>
            <a:r>
              <a:rPr dirty="0" sz="3300" baseline="26551">
                <a:solidFill>
                  <a:srgbClr val="ff9c28"/>
                </a:solidFill>
                <a:latin typeface="DOHJOE+WorkSans-ExtraBold"/>
                <a:cs typeface="DOHJOE+WorkSans-ExtraBold"/>
                <a:hlinkClick r:id=""/>
              </a:rPr>
              <a:t>Changes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495532" y="3471905"/>
            <a:ext cx="651509" cy="4850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18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8694d"/>
                </a:solidFill>
                <a:latin typeface="DOHJOE+WorkSans-ExtraBold"/>
                <a:cs typeface="DOHJOE+WorkSans-ExtraBold"/>
                <a:hlinkClick r:id="rId3" action="ppaction://hlinksldjump"/>
              </a:rPr>
              <a:t>04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807674" y="3763419"/>
            <a:ext cx="1725751" cy="322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Changes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we’ve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  <a:hlinkClick r:id=""/>
              </a:rPr>
              <a:t>made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807674" y="3972969"/>
            <a:ext cx="2087575" cy="532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based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on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takeaways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1">
                <a:solidFill>
                  <a:srgbClr val="8a0b01"/>
                </a:solidFill>
                <a:latin typeface="HOPCAH+Baloo2-Regular"/>
                <a:cs typeface="HOPCAH+Baloo2-Regular"/>
              </a:rPr>
              <a:t>from</a:t>
            </a:r>
          </a:p>
          <a:p>
            <a:pPr marL="0" marR="0">
              <a:lnSpc>
                <a:spcPts val="1650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testing.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154042" y="1120497"/>
            <a:ext cx="988314" cy="931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f8694d"/>
                </a:solidFill>
                <a:latin typeface="DOHJOE+WorkSans-ExtraBold"/>
                <a:cs typeface="DOHJOE+WorkSans-ExtraBold"/>
              </a:rPr>
              <a:t>01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07707" y="2977385"/>
            <a:ext cx="4719319" cy="90213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03"/>
              </a:lnSpc>
              <a:spcBef>
                <a:spcPts val="0"/>
              </a:spcBef>
              <a:spcAft>
                <a:spcPts val="0"/>
              </a:spcAft>
            </a:pPr>
            <a:r>
              <a:rPr dirty="0" sz="5800">
                <a:solidFill>
                  <a:srgbClr val="ff9c28"/>
                </a:solidFill>
                <a:latin typeface="DOHJOE+WorkSans-ExtraBold"/>
                <a:cs typeface="DOHJOE+WorkSans-ExtraBold"/>
              </a:rPr>
              <a:t>Introduction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12439" y="478010"/>
            <a:ext cx="4472493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Problem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Statement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21759" y="1926767"/>
            <a:ext cx="4285031" cy="587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Learning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about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creating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121759" y="2338247"/>
            <a:ext cx="4195190" cy="141038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 spc="-27">
                <a:solidFill>
                  <a:srgbClr val="8a0b01"/>
                </a:solidFill>
                <a:latin typeface="HOPCAH+Baloo2-Regular"/>
                <a:cs typeface="HOPCAH+Baloo2-Regular"/>
              </a:rPr>
              <a:t>food</a:t>
            </a:r>
            <a:r>
              <a:rPr dirty="0" sz="2700" spc="27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with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AGCKQN+Baloo2-Bold"/>
                <a:cs typeface="AGCKQN+Baloo2-Bold"/>
              </a:rPr>
              <a:t>ingredients</a:t>
            </a:r>
            <a:r>
              <a:rPr dirty="0" sz="2700" spc="-133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2700" spc="-43">
                <a:solidFill>
                  <a:srgbClr val="8a0b01"/>
                </a:solidFill>
                <a:latin typeface="HOPCAH+Baloo2-Regular"/>
                <a:cs typeface="HOPCAH+Baloo2-Regular"/>
              </a:rPr>
              <a:t>from</a:t>
            </a:r>
          </a:p>
          <a:p>
            <a:pPr marL="0" marR="0">
              <a:lnSpc>
                <a:spcPts val="3240"/>
              </a:lnSpc>
              <a:spcBef>
                <a:spcPts val="50"/>
              </a:spcBef>
              <a:spcAft>
                <a:spcPts val="0"/>
              </a:spcAft>
            </a:pP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other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cultures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can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be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an</a:t>
            </a:r>
          </a:p>
          <a:p>
            <a:pPr marL="0" marR="0">
              <a:lnSpc>
                <a:spcPts val="3239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>
                <a:solidFill>
                  <a:srgbClr val="8a0b01"/>
                </a:solidFill>
                <a:latin typeface="AGCKQN+Baloo2-Bold"/>
                <a:cs typeface="AGCKQN+Baloo2-Bold"/>
              </a:rPr>
              <a:t>intimidating</a:t>
            </a:r>
            <a:r>
              <a:rPr dirty="0" sz="2700" spc="-134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2700">
                <a:solidFill>
                  <a:srgbClr val="8a0b01"/>
                </a:solidFill>
                <a:latin typeface="AGCKQN+Baloo2-Bold"/>
                <a:cs typeface="AGCKQN+Baloo2-Bold"/>
              </a:rPr>
              <a:t>experience</a:t>
            </a:r>
            <a:r>
              <a:rPr dirty="0" sz="2600">
                <a:solidFill>
                  <a:srgbClr val="3c4442"/>
                </a:solidFill>
                <a:latin typeface="SBJKFU+Anaheim-Regular"/>
                <a:cs typeface="SBJKFU+Anaheim-Regular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64378" y="384407"/>
            <a:ext cx="2815844" cy="6052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46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AJLLCL+SpaceGrotesk-Bold"/>
                <a:cs typeface="AJLLCL+SpaceGrotesk-Bold"/>
              </a:rPr>
              <a:t>Our</a:t>
            </a:r>
            <a:r>
              <a:rPr dirty="0" sz="3500" spc="14">
                <a:solidFill>
                  <a:srgbClr val="f8694d"/>
                </a:solidFill>
                <a:latin typeface="AJLLCL+SpaceGrotesk-Bold"/>
                <a:cs typeface="AJLLCL+SpaceGrotesk-Bold"/>
              </a:rPr>
              <a:t> </a:t>
            </a:r>
            <a:r>
              <a:rPr dirty="0" sz="3500">
                <a:solidFill>
                  <a:srgbClr val="f8694d"/>
                </a:solidFill>
                <a:latin typeface="AJLLCL+SpaceGrotesk-Bold"/>
                <a:cs typeface="AJLLCL+SpaceGrotesk-Bold"/>
              </a:rPr>
              <a:t>Solution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07119" y="1596592"/>
            <a:ext cx="3358171" cy="587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>
                <a:solidFill>
                  <a:srgbClr val="8a0b01"/>
                </a:solidFill>
                <a:latin typeface="AGCKQN+Baloo2-Bold"/>
                <a:cs typeface="AGCKQN+Baloo2-Bold"/>
              </a:rPr>
              <a:t>Dishcovery</a:t>
            </a:r>
            <a:r>
              <a:rPr dirty="0" sz="2700" spc="-132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helps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you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50846" y="2008072"/>
            <a:ext cx="4070718" cy="141038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 spc="-10">
                <a:solidFill>
                  <a:srgbClr val="8a0b01"/>
                </a:solidFill>
                <a:latin typeface="HOPCAH+Baloo2-Regular"/>
                <a:cs typeface="HOPCAH+Baloo2-Regular"/>
              </a:rPr>
              <a:t>recognize,</a:t>
            </a:r>
            <a:r>
              <a:rPr dirty="0" sz="2700" spc="1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learn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about,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</a:p>
          <a:p>
            <a:pPr marL="395020" marR="0">
              <a:lnSpc>
                <a:spcPts val="3240"/>
              </a:lnSpc>
              <a:spcBef>
                <a:spcPts val="50"/>
              </a:spcBef>
              <a:spcAft>
                <a:spcPts val="0"/>
              </a:spcAft>
            </a:pPr>
            <a:r>
              <a:rPr dirty="0" sz="2700" spc="-10">
                <a:solidFill>
                  <a:srgbClr val="8a0b01"/>
                </a:solidFill>
                <a:latin typeface="HOPCAH+Baloo2-Regular"/>
                <a:cs typeface="HOPCAH+Baloo2-Regular"/>
              </a:rPr>
              <a:t>cook</a:t>
            </a:r>
            <a:r>
              <a:rPr dirty="0" sz="2700" spc="1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with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 spc="-20">
                <a:solidFill>
                  <a:srgbClr val="8a0b01"/>
                </a:solidFill>
                <a:latin typeface="HOPCAH+Baloo2-Regular"/>
                <a:cs typeface="HOPCAH+Baloo2-Regular"/>
              </a:rPr>
              <a:t>foods</a:t>
            </a:r>
            <a:r>
              <a:rPr dirty="0" sz="2700" spc="2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 spc="-43">
                <a:solidFill>
                  <a:srgbClr val="8a0b01"/>
                </a:solidFill>
                <a:latin typeface="HOPCAH+Baloo2-Regular"/>
                <a:cs typeface="HOPCAH+Baloo2-Regular"/>
              </a:rPr>
              <a:t>from</a:t>
            </a:r>
          </a:p>
          <a:p>
            <a:pPr marL="672941" marR="0">
              <a:lnSpc>
                <a:spcPts val="3239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around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2700">
                <a:solidFill>
                  <a:srgbClr val="8a0b01"/>
                </a:solidFill>
                <a:latin typeface="HOPCAH+Baloo2-Regular"/>
                <a:cs typeface="HOPCAH+Baloo2-Regular"/>
              </a:rPr>
              <a:t>world.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11878" y="697160"/>
            <a:ext cx="6476301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Proposed</a:t>
            </a:r>
            <a:r>
              <a:rPr dirty="0" sz="3500" spc="-29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 spc="-40">
                <a:solidFill>
                  <a:srgbClr val="f8694d"/>
                </a:solidFill>
                <a:latin typeface="DOHJOE+WorkSans-ExtraBold"/>
                <a:cs typeface="DOHJOE+WorkSans-ExtraBold"/>
              </a:rPr>
              <a:t>Value</a:t>
            </a:r>
            <a:r>
              <a:rPr dirty="0" sz="3500" spc="100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Propositions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20762" y="1850956"/>
            <a:ext cx="2989706" cy="79408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</a:rPr>
              <a:t>Culinary</a:t>
            </a: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</a:rPr>
              <a:t>Exploration</a:t>
            </a:r>
          </a:p>
          <a:p>
            <a:pPr marL="0" marR="0">
              <a:lnSpc>
                <a:spcPts val="1523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Dishcovery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makes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unfamiliar</a:t>
            </a:r>
          </a:p>
          <a:p>
            <a:pPr marL="0" marR="0">
              <a:lnSpc>
                <a:spcPts val="1650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ingredients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speak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0">
                <a:solidFill>
                  <a:srgbClr val="8a0b01"/>
                </a:solidFill>
                <a:latin typeface="HOPCAH+Baloo2-Regular"/>
                <a:cs typeface="HOPCAH+Baloo2-Regular"/>
              </a:rPr>
              <a:t>for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20762" y="2531657"/>
            <a:ext cx="1029487" cy="322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themselves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28773" y="2588181"/>
            <a:ext cx="1352981" cy="3658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</a:rPr>
              <a:t>Integrity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28773" y="2856582"/>
            <a:ext cx="2231592" cy="532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Unique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method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of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sourcing</a:t>
            </a:r>
          </a:p>
          <a:p>
            <a:pPr marL="0" marR="0">
              <a:lnSpc>
                <a:spcPts val="1649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guarantees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authenticity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912137" y="3217907"/>
            <a:ext cx="3195624" cy="102314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</a:rPr>
              <a:t>Cultural</a:t>
            </a: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2200" spc="-12">
                <a:solidFill>
                  <a:srgbClr val="ff9c28"/>
                </a:solidFill>
                <a:latin typeface="DOHJOE+WorkSans-ExtraBold"/>
                <a:cs typeface="DOHJOE+WorkSans-ExtraBold"/>
              </a:rPr>
              <a:t>Transmission</a:t>
            </a:r>
          </a:p>
          <a:p>
            <a:pPr marL="8626" marR="0">
              <a:lnSpc>
                <a:spcPts val="1676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Bridge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knowledge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gap</a:t>
            </a:r>
          </a:p>
          <a:p>
            <a:pPr marL="8626" marR="0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preventing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users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1">
                <a:solidFill>
                  <a:srgbClr val="8a0b01"/>
                </a:solidFill>
                <a:latin typeface="HOPCAH+Baloo2-Regular"/>
                <a:cs typeface="HOPCAH+Baloo2-Regular"/>
              </a:rPr>
              <a:t>from</a:t>
            </a:r>
            <a:r>
              <a:rPr dirty="0" sz="1400" spc="21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trying</a:t>
            </a:r>
          </a:p>
          <a:p>
            <a:pPr marL="8626" marR="0">
              <a:lnSpc>
                <a:spcPts val="1650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new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recipes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03838" y="697160"/>
            <a:ext cx="5691314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Unique</a:t>
            </a:r>
            <a:r>
              <a:rPr dirty="0" sz="3500" spc="-31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 spc="-41">
                <a:solidFill>
                  <a:srgbClr val="f8694d"/>
                </a:solidFill>
                <a:latin typeface="DOHJOE+WorkSans-ExtraBold"/>
                <a:cs typeface="DOHJOE+WorkSans-ExtraBold"/>
              </a:rPr>
              <a:t>Value</a:t>
            </a:r>
            <a:r>
              <a:rPr dirty="0" sz="3500" spc="101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Proposition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57550" y="2002101"/>
            <a:ext cx="2989706" cy="3658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</a:rPr>
              <a:t>Culinary</a:t>
            </a: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</a:rPr>
              <a:t>Exploration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957550" y="2613675"/>
            <a:ext cx="3736492" cy="532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Dishcovery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makes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unfamiliar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ingredients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speak</a:t>
            </a:r>
          </a:p>
          <a:p>
            <a:pPr marL="0" marR="0">
              <a:lnSpc>
                <a:spcPts val="1650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 spc="-20">
                <a:solidFill>
                  <a:srgbClr val="8a0b01"/>
                </a:solidFill>
                <a:latin typeface="HOPCAH+Baloo2-Regular"/>
                <a:cs typeface="HOPCAH+Baloo2-Regular"/>
              </a:rPr>
              <a:t>for</a:t>
            </a:r>
            <a:r>
              <a:rPr dirty="0" sz="1400" spc="2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themselves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94988" y="1120497"/>
            <a:ext cx="1106423" cy="931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f8694d"/>
                </a:solidFill>
                <a:latin typeface="DOHJOE+WorkSans-ExtraBold"/>
                <a:cs typeface="DOHJOE+WorkSans-ExtraBold"/>
              </a:rPr>
              <a:t>02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31696" y="2050482"/>
            <a:ext cx="4327549" cy="220606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445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>
                <a:solidFill>
                  <a:srgbClr val="ff9c28"/>
                </a:solidFill>
                <a:latin typeface="DOHJOE+WorkSans-ExtraBold"/>
                <a:cs typeface="DOHJOE+WorkSans-ExtraBold"/>
              </a:rPr>
              <a:t>Interface</a:t>
            </a:r>
          </a:p>
          <a:p>
            <a:pPr marL="171450" marR="0">
              <a:lnSpc>
                <a:spcPts val="8445"/>
              </a:lnSpc>
              <a:spcBef>
                <a:spcPts val="229"/>
              </a:spcBef>
              <a:spcAft>
                <a:spcPts val="0"/>
              </a:spcAft>
            </a:pPr>
            <a:r>
              <a:rPr dirty="0" sz="7200">
                <a:solidFill>
                  <a:srgbClr val="ff9c28"/>
                </a:solidFill>
                <a:latin typeface="DOHJOE+WorkSans-ExtraBold"/>
                <a:cs typeface="DOHJOE+WorkSans-ExtraBold"/>
              </a:rPr>
              <a:t>Changes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50921" y="501050"/>
            <a:ext cx="4609781" cy="41052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>
                <a:solidFill>
                  <a:srgbClr val="f8694d"/>
                </a:solidFill>
                <a:latin typeface="DOHJOE+WorkSans-ExtraBold"/>
                <a:cs typeface="DOHJOE+WorkSans-ExtraBold"/>
              </a:rPr>
              <a:t>Usability</a:t>
            </a:r>
            <a:r>
              <a:rPr dirty="0" sz="2500" spc="-39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2500" spc="-31">
                <a:solidFill>
                  <a:srgbClr val="f8694d"/>
                </a:solidFill>
                <a:latin typeface="DOHJOE+WorkSans-ExtraBold"/>
                <a:cs typeface="DOHJOE+WorkSans-ExtraBold"/>
              </a:rPr>
              <a:t>Testing</a:t>
            </a:r>
            <a:r>
              <a:rPr dirty="0" sz="2500" spc="43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2500" spc="-49">
                <a:solidFill>
                  <a:srgbClr val="f8694d"/>
                </a:solidFill>
                <a:latin typeface="DOHJOE+WorkSans-ExtraBold"/>
                <a:cs typeface="DOHJOE+WorkSans-ExtraBold"/>
              </a:rPr>
              <a:t>Takeaways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44429" y="1049675"/>
            <a:ext cx="1187043" cy="404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88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8694d"/>
                </a:solidFill>
                <a:latin typeface="AGCKQN+Baloo2-Bold"/>
                <a:cs typeface="AGCKQN+Baloo2-Bold"/>
              </a:rPr>
              <a:t>Eﬃciency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70884" y="1125700"/>
            <a:ext cx="1392097" cy="404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88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8694d"/>
                </a:solidFill>
                <a:latin typeface="AGCKQN+Baloo2-Bold"/>
                <a:cs typeface="AGCKQN+Baloo2-Bold"/>
              </a:rPr>
              <a:t>Learnability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8808" y="1524180"/>
            <a:ext cx="2501849" cy="322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ff9c28"/>
                </a:solidFill>
                <a:latin typeface="AGCKQN+Baloo2-Bold"/>
                <a:cs typeface="AGCKQN+Baloo2-Bold"/>
              </a:rPr>
              <a:t>Relevant</a:t>
            </a:r>
            <a:r>
              <a:rPr dirty="0" sz="1400" spc="-65">
                <a:solidFill>
                  <a:srgbClr val="ff9c28"/>
                </a:solidFill>
                <a:latin typeface="AGCKQN+Baloo2-Bold"/>
                <a:cs typeface="AGCKQN+Baloo2-Bold"/>
              </a:rPr>
              <a:t> </a:t>
            </a:r>
            <a:r>
              <a:rPr dirty="0" sz="1400">
                <a:solidFill>
                  <a:srgbClr val="ff9c28"/>
                </a:solidFill>
                <a:latin typeface="AGCKQN+Baloo2-Bold"/>
                <a:cs typeface="AGCKQN+Baloo2-Bold"/>
              </a:rPr>
              <a:t>context</a:t>
            </a:r>
            <a:r>
              <a:rPr dirty="0" sz="1400" spc="-65">
                <a:solidFill>
                  <a:srgbClr val="ff9c28"/>
                </a:solidFill>
                <a:latin typeface="AGCKQN+Baloo2-Bold"/>
                <a:cs typeface="AGCKQN+Baloo2-Bold"/>
              </a:rPr>
              <a:t> </a:t>
            </a:r>
            <a:r>
              <a:rPr dirty="0" sz="1400">
                <a:solidFill>
                  <a:srgbClr val="ff9c28"/>
                </a:solidFill>
                <a:latin typeface="AGCKQN+Baloo2-Bold"/>
                <a:cs typeface="AGCKQN+Baloo2-Bold"/>
              </a:rPr>
              <a:t>and</a:t>
            </a:r>
            <a:r>
              <a:rPr dirty="0" sz="1400" spc="-70">
                <a:solidFill>
                  <a:srgbClr val="ff9c28"/>
                </a:solidFill>
                <a:latin typeface="AGCKQN+Baloo2-Bold"/>
                <a:cs typeface="AGCKQN+Baloo2-Bold"/>
              </a:rPr>
              <a:t> </a:t>
            </a:r>
            <a:r>
              <a:rPr dirty="0" sz="1400">
                <a:solidFill>
                  <a:srgbClr val="ff9c28"/>
                </a:solidFill>
                <a:latin typeface="AGCKQN+Baloo2-Bold"/>
                <a:cs typeface="AGCKQN+Baloo2-Bold"/>
              </a:rPr>
              <a:t>recipes.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02937" y="1538730"/>
            <a:ext cx="2040991" cy="322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ff9c28"/>
                </a:solidFill>
                <a:latin typeface="AGCKQN+Baloo2-Bold"/>
                <a:cs typeface="AGCKQN+Baloo2-Bold"/>
              </a:rPr>
              <a:t>Scanning</a:t>
            </a:r>
            <a:r>
              <a:rPr dirty="0" sz="1400" spc="-70">
                <a:solidFill>
                  <a:srgbClr val="ff9c28"/>
                </a:solidFill>
                <a:latin typeface="AGCKQN+Baloo2-Bold"/>
                <a:cs typeface="AGCKQN+Baloo2-Bold"/>
              </a:rPr>
              <a:t> </a:t>
            </a:r>
            <a:r>
              <a:rPr dirty="0" sz="1400">
                <a:solidFill>
                  <a:srgbClr val="ff9c28"/>
                </a:solidFill>
                <a:latin typeface="AGCKQN+Baloo2-Bold"/>
                <a:cs typeface="AGCKQN+Baloo2-Bold"/>
              </a:rPr>
              <a:t>and</a:t>
            </a:r>
            <a:r>
              <a:rPr dirty="0" sz="1400" spc="-70">
                <a:solidFill>
                  <a:srgbClr val="ff9c28"/>
                </a:solidFill>
                <a:latin typeface="AGCKQN+Baloo2-Bold"/>
                <a:cs typeface="AGCKQN+Baloo2-Bold"/>
              </a:rPr>
              <a:t> </a:t>
            </a:r>
            <a:r>
              <a:rPr dirty="0" sz="1400">
                <a:solidFill>
                  <a:srgbClr val="ff9c28"/>
                </a:solidFill>
                <a:latin typeface="AGCKQN+Baloo2-Bold"/>
                <a:cs typeface="AGCKQN+Baloo2-Bold"/>
              </a:rPr>
              <a:t>browsing.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269406" y="1953392"/>
            <a:ext cx="2086267" cy="6047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62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8a0b01"/>
                </a:solidFill>
                <a:latin typeface="AGCKQN+Baloo2-Bold"/>
                <a:cs typeface="AGCKQN+Baloo2-Bold"/>
              </a:rPr>
              <a:t>Make</a:t>
            </a:r>
            <a:r>
              <a:rPr dirty="0" sz="1100" spc="-47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100">
                <a:solidFill>
                  <a:srgbClr val="8a0b01"/>
                </a:solidFill>
                <a:latin typeface="AGCKQN+Baloo2-Bold"/>
                <a:cs typeface="AGCKQN+Baloo2-Bold"/>
              </a:rPr>
              <a:t>sure</a:t>
            </a:r>
            <a:r>
              <a:rPr dirty="0" sz="1100" spc="-48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100">
                <a:solidFill>
                  <a:srgbClr val="8a0b01"/>
                </a:solidFill>
                <a:latin typeface="AGCKQN+Baloo2-Bold"/>
                <a:cs typeface="AGCKQN+Baloo2-Bold"/>
              </a:rPr>
              <a:t>to</a:t>
            </a:r>
            <a:r>
              <a:rPr dirty="0" sz="1100" spc="-47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100">
                <a:solidFill>
                  <a:srgbClr val="8a0b01"/>
                </a:solidFill>
                <a:latin typeface="AGCKQN+Baloo2-Bold"/>
                <a:cs typeface="AGCKQN+Baloo2-Bold"/>
              </a:rPr>
              <a:t>include</a:t>
            </a:r>
            <a:r>
              <a:rPr dirty="0" sz="1100" spc="-54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100">
                <a:solidFill>
                  <a:srgbClr val="8a0b01"/>
                </a:solidFill>
                <a:latin typeface="AGCKQN+Baloo2-Bold"/>
                <a:cs typeface="AGCKQN+Baloo2-Bold"/>
              </a:rPr>
              <a:t>suﬃcient</a:t>
            </a:r>
          </a:p>
          <a:p>
            <a:pPr marL="202424" marR="0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8a0b01"/>
                </a:solidFill>
                <a:latin typeface="AGCKQN+Baloo2-Bold"/>
                <a:cs typeface="AGCKQN+Baloo2-Bold"/>
              </a:rPr>
              <a:t>onboarding</a:t>
            </a:r>
            <a:r>
              <a:rPr dirty="0" sz="1100" spc="-52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100">
                <a:solidFill>
                  <a:srgbClr val="8a0b01"/>
                </a:solidFill>
                <a:latin typeface="AGCKQN+Baloo2-Bold"/>
                <a:cs typeface="AGCKQN+Baloo2-Bold"/>
              </a:rPr>
              <a:t>to</a:t>
            </a:r>
            <a:r>
              <a:rPr dirty="0" sz="1100" spc="-47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100">
                <a:solidFill>
                  <a:srgbClr val="8a0b01"/>
                </a:solidFill>
                <a:latin typeface="AGCKQN+Baloo2-Bold"/>
                <a:cs typeface="AGCKQN+Baloo2-Bold"/>
              </a:rPr>
              <a:t>make</a:t>
            </a:r>
            <a:r>
              <a:rPr dirty="0" sz="1100" spc="-47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100">
                <a:solidFill>
                  <a:srgbClr val="8a0b01"/>
                </a:solidFill>
                <a:latin typeface="AGCKQN+Baloo2-Bold"/>
                <a:cs typeface="AGCKQN+Baloo2-Bold"/>
              </a:rPr>
              <a:t>central</a:t>
            </a:r>
          </a:p>
          <a:p>
            <a:pPr marL="72454" marR="0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8a0b01"/>
                </a:solidFill>
                <a:latin typeface="AGCKQN+Baloo2-Bold"/>
                <a:cs typeface="AGCKQN+Baloo2-Bold"/>
              </a:rPr>
              <a:t>functionality</a:t>
            </a:r>
            <a:r>
              <a:rPr dirty="0" sz="1100" spc="-53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100">
                <a:solidFill>
                  <a:srgbClr val="8a0b01"/>
                </a:solidFill>
                <a:latin typeface="AGCKQN+Baloo2-Bold"/>
                <a:cs typeface="AGCKQN+Baloo2-Bold"/>
              </a:rPr>
              <a:t>(scanning)</a:t>
            </a:r>
            <a:r>
              <a:rPr dirty="0" sz="1100" spc="-55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100" spc="-10">
                <a:solidFill>
                  <a:srgbClr val="8a0b01"/>
                </a:solidFill>
                <a:latin typeface="AGCKQN+Baloo2-Bold"/>
                <a:cs typeface="AGCKQN+Baloo2-Bold"/>
              </a:rPr>
              <a:t>clear.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88935" y="2059681"/>
            <a:ext cx="2474670" cy="6441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spc="-20">
                <a:solidFill>
                  <a:srgbClr val="8a0b01"/>
                </a:solidFill>
                <a:latin typeface="AGCKQN+Baloo2-Bold"/>
                <a:cs typeface="AGCKQN+Baloo2-Bold"/>
              </a:rPr>
              <a:t>Take</a:t>
            </a:r>
            <a:r>
              <a:rPr dirty="0" sz="1200" spc="-3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into</a:t>
            </a:r>
            <a:r>
              <a:rPr dirty="0" sz="1200" spc="-57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account</a:t>
            </a:r>
            <a:r>
              <a:rPr dirty="0" sz="1200" spc="-54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the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information</a:t>
            </a:r>
          </a:p>
          <a:p>
            <a:pPr marL="0" marR="0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participants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said</a:t>
            </a:r>
            <a:r>
              <a:rPr dirty="0" sz="1200" spc="-63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they</a:t>
            </a:r>
            <a:r>
              <a:rPr dirty="0" sz="1200" spc="-58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 spc="-10">
                <a:solidFill>
                  <a:srgbClr val="8a0b01"/>
                </a:solidFill>
                <a:latin typeface="AGCKQN+Baloo2-Bold"/>
                <a:cs typeface="AGCKQN+Baloo2-Bold"/>
              </a:rPr>
              <a:t>felt</a:t>
            </a:r>
            <a:r>
              <a:rPr dirty="0" sz="1200" spc="-4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were</a:t>
            </a:r>
          </a:p>
          <a:p>
            <a:pPr marL="0" marR="0">
              <a:lnSpc>
                <a:spcPts val="1425"/>
              </a:lnSpc>
              <a:spcBef>
                <a:spcPts val="5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most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valuable</a:t>
            </a:r>
            <a:r>
              <a:rPr dirty="0" sz="1200" spc="-57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on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the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app.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88935" y="3230980"/>
            <a:ext cx="2420416" cy="11400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ff9c28"/>
                </a:solidFill>
                <a:latin typeface="AGCKQN+Baloo2-Bold"/>
                <a:cs typeface="AGCKQN+Baloo2-Bold"/>
              </a:rPr>
              <a:t>Discarding</a:t>
            </a:r>
            <a:r>
              <a:rPr dirty="0" sz="1400" spc="-68">
                <a:solidFill>
                  <a:srgbClr val="ff9c28"/>
                </a:solidFill>
                <a:latin typeface="AGCKQN+Baloo2-Bold"/>
                <a:cs typeface="AGCKQN+Baloo2-Bold"/>
              </a:rPr>
              <a:t> </a:t>
            </a:r>
            <a:r>
              <a:rPr dirty="0" sz="1400">
                <a:solidFill>
                  <a:srgbClr val="ff9c28"/>
                </a:solidFill>
                <a:latin typeface="AGCKQN+Baloo2-Bold"/>
                <a:cs typeface="AGCKQN+Baloo2-Bold"/>
              </a:rPr>
              <a:t>unnecessary</a:t>
            </a:r>
          </a:p>
          <a:p>
            <a:pPr marL="0" marR="0">
              <a:lnSpc>
                <a:spcPts val="1650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>
                <a:solidFill>
                  <a:srgbClr val="ff9c28"/>
                </a:solidFill>
                <a:latin typeface="AGCKQN+Baloo2-Bold"/>
                <a:cs typeface="AGCKQN+Baloo2-Bold"/>
              </a:rPr>
              <a:t>steps.</a:t>
            </a:r>
          </a:p>
          <a:p>
            <a:pPr marL="0" marR="0">
              <a:lnSpc>
                <a:spcPts val="1922"/>
              </a:lnSpc>
              <a:spcBef>
                <a:spcPts val="11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Things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like</a:t>
            </a:r>
            <a:r>
              <a:rPr dirty="0" sz="1200" spc="-51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double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scan</a:t>
            </a:r>
          </a:p>
          <a:p>
            <a:pPr marL="0" marR="0">
              <a:lnSpc>
                <a:spcPts val="1425"/>
              </a:lnSpc>
              <a:spcBef>
                <a:spcPts val="5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conﬁrmation</a:t>
            </a:r>
            <a:r>
              <a:rPr dirty="0" sz="1200" spc="-56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could</a:t>
            </a:r>
            <a:r>
              <a:rPr dirty="0" sz="1200" spc="-55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become</a:t>
            </a:r>
            <a:r>
              <a:rPr dirty="0" sz="1200" spc="-56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more</a:t>
            </a:r>
          </a:p>
          <a:p>
            <a:pPr marL="0" marR="0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intuitive.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26705" y="3234491"/>
            <a:ext cx="1482114" cy="302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82"/>
              </a:lnSpc>
              <a:spcBef>
                <a:spcPts val="0"/>
              </a:spcBef>
              <a:spcAft>
                <a:spcPts val="0"/>
              </a:spcAft>
            </a:pPr>
            <a:r>
              <a:rPr dirty="0" sz="1300">
                <a:solidFill>
                  <a:srgbClr val="ff9c28"/>
                </a:solidFill>
                <a:latin typeface="AGCKQN+Baloo2-Bold"/>
                <a:cs typeface="AGCKQN+Baloo2-Bold"/>
              </a:rPr>
              <a:t>Ordering</a:t>
            </a:r>
            <a:r>
              <a:rPr dirty="0" sz="1300" spc="-62">
                <a:solidFill>
                  <a:srgbClr val="ff9c28"/>
                </a:solidFill>
                <a:latin typeface="AGCKQN+Baloo2-Bold"/>
                <a:cs typeface="AGCKQN+Baloo2-Bold"/>
              </a:rPr>
              <a:t> </a:t>
            </a:r>
            <a:r>
              <a:rPr dirty="0" sz="1300">
                <a:solidFill>
                  <a:srgbClr val="ff9c28"/>
                </a:solidFill>
                <a:latin typeface="AGCKQN+Baloo2-Bold"/>
                <a:cs typeface="AGCKQN+Baloo2-Bold"/>
              </a:rPr>
              <a:t>of</a:t>
            </a:r>
            <a:r>
              <a:rPr dirty="0" sz="1300" spc="-65">
                <a:solidFill>
                  <a:srgbClr val="ff9c28"/>
                </a:solidFill>
                <a:latin typeface="AGCKQN+Baloo2-Bold"/>
                <a:cs typeface="AGCKQN+Baloo2-Bold"/>
              </a:rPr>
              <a:t> </a:t>
            </a:r>
            <a:r>
              <a:rPr dirty="0" sz="1300">
                <a:solidFill>
                  <a:srgbClr val="ff9c28"/>
                </a:solidFill>
                <a:latin typeface="AGCKQN+Baloo2-Bold"/>
                <a:cs typeface="AGCKQN+Baloo2-Bold"/>
              </a:rPr>
              <a:t>tasks.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756763" y="3571318"/>
            <a:ext cx="2551938" cy="8251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4650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Giving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the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user</a:t>
            </a:r>
            <a:r>
              <a:rPr dirty="0" sz="1200" spc="-61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the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option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to</a:t>
            </a:r>
            <a:r>
              <a:rPr dirty="0" sz="1200" spc="-52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see</a:t>
            </a:r>
          </a:p>
          <a:p>
            <a:pPr marL="0" marR="0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recipes</a:t>
            </a:r>
            <a:r>
              <a:rPr dirty="0" sz="1200" spc="-56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 spc="-10">
                <a:solidFill>
                  <a:srgbClr val="8a0b01"/>
                </a:solidFill>
                <a:latin typeface="AGCKQN+Baloo2-Bold"/>
                <a:cs typeface="AGCKQN+Baloo2-Bold"/>
              </a:rPr>
              <a:t>before</a:t>
            </a:r>
            <a:r>
              <a:rPr dirty="0" sz="1200" spc="-4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reading</a:t>
            </a:r>
            <a:r>
              <a:rPr dirty="0" sz="1200" spc="-56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the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context,</a:t>
            </a:r>
          </a:p>
          <a:p>
            <a:pPr marL="44957" marR="0">
              <a:lnSpc>
                <a:spcPts val="1425"/>
              </a:lnSpc>
              <a:spcBef>
                <a:spcPts val="5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in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case</a:t>
            </a:r>
            <a:r>
              <a:rPr dirty="0" sz="1200" spc="-61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they</a:t>
            </a:r>
            <a:r>
              <a:rPr dirty="0" sz="1200" spc="-58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have</a:t>
            </a:r>
            <a:r>
              <a:rPr dirty="0" sz="1200" spc="-52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already</a:t>
            </a:r>
            <a:r>
              <a:rPr dirty="0" sz="1200" spc="-56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or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would</a:t>
            </a:r>
          </a:p>
          <a:p>
            <a:pPr marL="1490626" marR="0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GCKQN+Baloo2-Bold"/>
                <a:cs typeface="AGCKQN+Baloo2-Bold"/>
              </a:rPr>
              <a:t>not</a:t>
            </a:r>
            <a:r>
              <a:rPr dirty="0" sz="1200" spc="-5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 spc="-10">
                <a:solidFill>
                  <a:srgbClr val="8a0b01"/>
                </a:solidFill>
                <a:latin typeface="AGCKQN+Baloo2-Bold"/>
                <a:cs typeface="AGCKQN+Baloo2-Bold"/>
              </a:rPr>
              <a:t>prefer</a:t>
            </a:r>
            <a:r>
              <a:rPr dirty="0" sz="1200" spc="-49">
                <a:solidFill>
                  <a:srgbClr val="8a0b01"/>
                </a:solidFill>
                <a:latin typeface="AGCKQN+Baloo2-Bold"/>
                <a:cs typeface="AGCKQN+Baloo2-Bold"/>
              </a:rPr>
              <a:t> </a:t>
            </a:r>
            <a:r>
              <a:rPr dirty="0" sz="1200" spc="-10">
                <a:solidFill>
                  <a:srgbClr val="8a0b01"/>
                </a:solidFill>
                <a:latin typeface="AGCKQN+Baloo2-Bold"/>
                <a:cs typeface="AGCKQN+Baloo2-Bold"/>
              </a:rPr>
              <a:t>to.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04572" y="1220085"/>
            <a:ext cx="2692717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Onboarding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17249" y="2000349"/>
            <a:ext cx="3575277" cy="116121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23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Our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updated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prototype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includes</a:t>
            </a:r>
          </a:p>
          <a:p>
            <a:pPr marL="0" marR="0">
              <a:lnSpc>
                <a:spcPts val="20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AGCKQN+Baloo2-Bold"/>
                <a:cs typeface="AGCKQN+Baloo2-Bold"/>
              </a:rPr>
              <a:t>onboarding,</a:t>
            </a:r>
            <a:r>
              <a:rPr dirty="0" sz="1700" spc="-89">
                <a:solidFill>
                  <a:srgbClr val="000000"/>
                </a:solidFill>
                <a:latin typeface="AGCKQN+Baloo2-Bold"/>
                <a:cs typeface="AGCKQN+Baloo2-Bold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where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users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can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make</a:t>
            </a:r>
          </a:p>
          <a:p>
            <a:pPr marL="0" marR="0">
              <a:lnSpc>
                <a:spcPts val="203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an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account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 spc="-25">
                <a:solidFill>
                  <a:srgbClr val="000000"/>
                </a:solidFill>
                <a:latin typeface="HOPCAH+Baloo2-Regular"/>
                <a:cs typeface="HOPCAH+Baloo2-Regular"/>
              </a:rPr>
              <a:t>for</a:t>
            </a:r>
            <a:r>
              <a:rPr dirty="0" sz="1700" spc="25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the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app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and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save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their</a:t>
            </a:r>
          </a:p>
          <a:p>
            <a:pPr marL="0" marR="0">
              <a:lnSpc>
                <a:spcPts val="203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dietary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restrictions.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17249" y="3295748"/>
            <a:ext cx="3371665" cy="3839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23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Onboarding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also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includes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AGCKQN+Baloo2-Bold"/>
                <a:cs typeface="AGCKQN+Baloo2-Bold"/>
              </a:rPr>
              <a:t>tutorials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17249" y="3554828"/>
            <a:ext cx="3219474" cy="3839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23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on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important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features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of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the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app.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50474" y="1552300"/>
            <a:ext cx="3747769" cy="15449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64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 spc="-15">
                <a:solidFill>
                  <a:srgbClr val="ff9c28"/>
                </a:solidFill>
                <a:latin typeface="DOHJOE+WorkSans-ExtraBold"/>
                <a:cs typeface="DOHJOE+WorkSans-ExtraBold"/>
              </a:rPr>
              <a:t>Creating</a:t>
            </a:r>
            <a:r>
              <a:rPr dirty="0" sz="5000" spc="100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5000">
                <a:solidFill>
                  <a:srgbClr val="ff9c28"/>
                </a:solidFill>
                <a:latin typeface="DOHJOE+WorkSans-ExtraBold"/>
                <a:cs typeface="DOHJOE+WorkSans-ExtraBold"/>
              </a:rPr>
              <a:t>an</a:t>
            </a:r>
          </a:p>
          <a:p>
            <a:pPr marL="0" marR="0">
              <a:lnSpc>
                <a:spcPts val="5864"/>
              </a:lnSpc>
              <a:spcBef>
                <a:spcPts val="135"/>
              </a:spcBef>
              <a:spcAft>
                <a:spcPts val="0"/>
              </a:spcAft>
            </a:pPr>
            <a:r>
              <a:rPr dirty="0" sz="5000">
                <a:solidFill>
                  <a:srgbClr val="ff9c28"/>
                </a:solidFill>
                <a:latin typeface="DOHJOE+WorkSans-ExtraBold"/>
                <a:cs typeface="DOHJOE+WorkSans-ExtraBold"/>
              </a:rPr>
              <a:t>account.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50474" y="3157397"/>
            <a:ext cx="3256483" cy="36362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 spc="-103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600" spc="103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be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able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23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600" spc="23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save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your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preferences.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48274" y="905249"/>
            <a:ext cx="4132579" cy="2306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64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 spc="-23">
                <a:solidFill>
                  <a:srgbClr val="ff9c28"/>
                </a:solidFill>
                <a:latin typeface="DOHJOE+WorkSans-ExtraBold"/>
                <a:cs typeface="DOHJOE+WorkSans-ExtraBold"/>
              </a:rPr>
              <a:t>Setting</a:t>
            </a:r>
            <a:r>
              <a:rPr dirty="0" sz="5000" spc="109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5000">
                <a:solidFill>
                  <a:srgbClr val="ff9c28"/>
                </a:solidFill>
                <a:latin typeface="DOHJOE+WorkSans-ExtraBold"/>
                <a:cs typeface="DOHJOE+WorkSans-ExtraBold"/>
              </a:rPr>
              <a:t>up</a:t>
            </a:r>
          </a:p>
          <a:p>
            <a:pPr marL="0" marR="0">
              <a:lnSpc>
                <a:spcPts val="5864"/>
              </a:lnSpc>
              <a:spcBef>
                <a:spcPts val="135"/>
              </a:spcBef>
              <a:spcAft>
                <a:spcPts val="0"/>
              </a:spcAft>
            </a:pPr>
            <a:r>
              <a:rPr dirty="0" sz="5000">
                <a:solidFill>
                  <a:srgbClr val="ff9c28"/>
                </a:solidFill>
                <a:latin typeface="DOHJOE+WorkSans-ExtraBold"/>
                <a:cs typeface="DOHJOE+WorkSans-ExtraBold"/>
              </a:rPr>
              <a:t>dietary</a:t>
            </a:r>
          </a:p>
          <a:p>
            <a:pPr marL="0" marR="0">
              <a:lnSpc>
                <a:spcPts val="5864"/>
              </a:lnSpc>
              <a:spcBef>
                <a:spcPts val="135"/>
              </a:spcBef>
              <a:spcAft>
                <a:spcPts val="0"/>
              </a:spcAft>
            </a:pPr>
            <a:r>
              <a:rPr dirty="0" sz="5000">
                <a:solidFill>
                  <a:srgbClr val="ff9c28"/>
                </a:solidFill>
                <a:latin typeface="DOHJOE+WorkSans-ExtraBold"/>
                <a:cs typeface="DOHJOE+WorkSans-ExtraBold"/>
              </a:rPr>
              <a:t>preferences.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50424" y="3512122"/>
            <a:ext cx="3147771" cy="36362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As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part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of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our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onboarding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process.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48274" y="1667249"/>
            <a:ext cx="3023869" cy="7829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64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 spc="-33">
                <a:solidFill>
                  <a:srgbClr val="ff9c28"/>
                </a:solidFill>
                <a:latin typeface="DOHJOE+WorkSans-ExtraBold"/>
                <a:cs typeface="DOHJOE+WorkSans-ExtraBold"/>
              </a:rPr>
              <a:t>Tutorials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13774" y="2576722"/>
            <a:ext cx="3598062" cy="61127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 spc="-103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600" spc="103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make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central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functionality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of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our</a:t>
            </a:r>
          </a:p>
          <a:p>
            <a:pPr marL="0" marR="0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app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15">
                <a:solidFill>
                  <a:srgbClr val="8a0b01"/>
                </a:solidFill>
                <a:latin typeface="HOPCAH+Baloo2-Regular"/>
                <a:cs typeface="HOPCAH+Baloo2-Regular"/>
              </a:rPr>
              <a:t>clear.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73756" y="1181910"/>
            <a:ext cx="3698176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Dishcard</a:t>
            </a:r>
            <a:r>
              <a:rPr dirty="0" sz="3500" spc="60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Design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1049" y="1962173"/>
            <a:ext cx="3053879" cy="64305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23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 spc="-109">
                <a:solidFill>
                  <a:srgbClr val="000000"/>
                </a:solidFill>
                <a:latin typeface="HOPCAH+Baloo2-Regular"/>
                <a:cs typeface="HOPCAH+Baloo2-Regular"/>
              </a:rPr>
              <a:t>To</a:t>
            </a:r>
            <a:r>
              <a:rPr dirty="0" sz="1700" spc="109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make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explore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pages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 spc="-15">
                <a:solidFill>
                  <a:srgbClr val="000000"/>
                </a:solidFill>
                <a:latin typeface="HOPCAH+Baloo2-Regular"/>
                <a:cs typeface="HOPCAH+Baloo2-Regular"/>
              </a:rPr>
              <a:t>feel</a:t>
            </a:r>
            <a:r>
              <a:rPr dirty="0" sz="1700" spc="15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less</a:t>
            </a:r>
          </a:p>
          <a:p>
            <a:pPr marL="0" marR="0">
              <a:lnSpc>
                <a:spcPts val="2040"/>
              </a:lnSpc>
              <a:spcBef>
                <a:spcPts val="5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cluttered.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65656" y="1220085"/>
            <a:ext cx="2165540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Scanning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17249" y="2000349"/>
            <a:ext cx="3502087" cy="116121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23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 spc="-11">
                <a:solidFill>
                  <a:srgbClr val="000000"/>
                </a:solidFill>
                <a:latin typeface="HOPCAH+Baloo2-Regular"/>
                <a:cs typeface="HOPCAH+Baloo2-Regular"/>
              </a:rPr>
              <a:t>After</a:t>
            </a:r>
            <a:r>
              <a:rPr dirty="0" sz="1700" spc="11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receiving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feedback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 spc="-27">
                <a:solidFill>
                  <a:srgbClr val="000000"/>
                </a:solidFill>
                <a:latin typeface="HOPCAH+Baloo2-Regular"/>
                <a:cs typeface="HOPCAH+Baloo2-Regular"/>
              </a:rPr>
              <a:t>from</a:t>
            </a:r>
            <a:r>
              <a:rPr dirty="0" sz="1700" spc="27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our</a:t>
            </a:r>
          </a:p>
          <a:p>
            <a:pPr marL="0" marR="0">
              <a:lnSpc>
                <a:spcPts val="20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participants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in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the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usability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test,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 spc="-15">
                <a:solidFill>
                  <a:srgbClr val="000000"/>
                </a:solidFill>
                <a:latin typeface="HOPCAH+Baloo2-Regular"/>
                <a:cs typeface="HOPCAH+Baloo2-Regular"/>
              </a:rPr>
              <a:t>we</a:t>
            </a:r>
          </a:p>
          <a:p>
            <a:pPr marL="0" marR="0">
              <a:lnSpc>
                <a:spcPts val="203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removed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the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redundant</a:t>
            </a:r>
            <a:r>
              <a:rPr dirty="0" sz="1700" spc="-81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“Begin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Scan”</a:t>
            </a:r>
          </a:p>
          <a:p>
            <a:pPr marL="0" marR="0">
              <a:lnSpc>
                <a:spcPts val="2039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screen.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17249" y="3295748"/>
            <a:ext cx="3377729" cy="64305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23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 spc="-17">
                <a:solidFill>
                  <a:srgbClr val="000000"/>
                </a:solidFill>
                <a:latin typeface="HOPCAH+Baloo2-Regular"/>
                <a:cs typeface="HOPCAH+Baloo2-Regular"/>
              </a:rPr>
              <a:t>We</a:t>
            </a:r>
            <a:r>
              <a:rPr dirty="0" sz="1700" spc="17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also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made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changes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 spc="-23">
                <a:solidFill>
                  <a:srgbClr val="000000"/>
                </a:solidFill>
                <a:latin typeface="HOPCAH+Baloo2-Regular"/>
                <a:cs typeface="HOPCAH+Baloo2-Regular"/>
              </a:rPr>
              <a:t>to</a:t>
            </a:r>
            <a:r>
              <a:rPr dirty="0" sz="1700" spc="23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design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of</a:t>
            </a:r>
          </a:p>
          <a:p>
            <a:pPr marL="0" marR="0">
              <a:lnSpc>
                <a:spcPts val="20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our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remaining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scan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screen.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6274" y="1396569"/>
            <a:ext cx="1009395" cy="322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Condensed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6274" y="1609929"/>
            <a:ext cx="1401266" cy="536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information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into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one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section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6274" y="2473419"/>
            <a:ext cx="974369" cy="7496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Removed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aggressive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shadows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688748" y="2954844"/>
            <a:ext cx="870356" cy="322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Removed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688748" y="3168204"/>
            <a:ext cx="1235557" cy="7496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rectangle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that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served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no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function.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97560" y="851597"/>
            <a:ext cx="1103375" cy="931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spc="-23">
                <a:solidFill>
                  <a:srgbClr val="f8694d"/>
                </a:solidFill>
                <a:latin typeface="DOHJOE+WorkSans-ExtraBold"/>
                <a:cs typeface="DOHJOE+WorkSans-Extra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11049" y="2497369"/>
            <a:ext cx="5268467" cy="11106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445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spc="-149">
                <a:solidFill>
                  <a:srgbClr val="ff9c28"/>
                </a:solidFill>
                <a:latin typeface="DOHJOE+WorkSans-ExtraBold"/>
                <a:cs typeface="DOHJOE+WorkSans-ExtraBold"/>
              </a:rPr>
              <a:t>Task</a:t>
            </a:r>
            <a:r>
              <a:rPr dirty="0" sz="7200" spc="192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7200" spc="-23">
                <a:solidFill>
                  <a:srgbClr val="ff9c28"/>
                </a:solidFill>
                <a:latin typeface="DOHJOE+WorkSans-ExtraBold"/>
                <a:cs typeface="DOHJOE+WorkSans-ExtraBold"/>
              </a:rPr>
              <a:t>Flows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52013" y="412224"/>
            <a:ext cx="4793424" cy="7501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06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ASRUUC+Baloo2-Medium"/>
                <a:cs typeface="ASRUUC+Baloo2-Medium"/>
              </a:rPr>
              <a:t>Recap</a:t>
            </a:r>
            <a:r>
              <a:rPr dirty="0" sz="3500">
                <a:solidFill>
                  <a:srgbClr val="f8694d"/>
                </a:solidFill>
                <a:latin typeface="ASRUUC+Baloo2-Medium"/>
                <a:cs typeface="ASRUUC+Baloo2-Medium"/>
              </a:rPr>
              <a:t> </a:t>
            </a:r>
            <a:r>
              <a:rPr dirty="0" sz="3500">
                <a:solidFill>
                  <a:srgbClr val="f8694d"/>
                </a:solidFill>
                <a:latin typeface="ASRUUC+Baloo2-Medium"/>
                <a:cs typeface="ASRUUC+Baloo2-Medium"/>
              </a:rPr>
              <a:t>of</a:t>
            </a:r>
            <a:r>
              <a:rPr dirty="0" sz="3500">
                <a:solidFill>
                  <a:srgbClr val="f8694d"/>
                </a:solidFill>
                <a:latin typeface="ASRUUC+Baloo2-Medium"/>
                <a:cs typeface="ASRUUC+Baloo2-Medium"/>
              </a:rPr>
              <a:t> </a:t>
            </a:r>
            <a:r>
              <a:rPr dirty="0" sz="3500">
                <a:solidFill>
                  <a:srgbClr val="f8694d"/>
                </a:solidFill>
                <a:latin typeface="ASRUUC+Baloo2-Medium"/>
                <a:cs typeface="ASRUUC+Baloo2-Medium"/>
              </a:rPr>
              <a:t>our</a:t>
            </a:r>
            <a:r>
              <a:rPr dirty="0" sz="3500">
                <a:solidFill>
                  <a:srgbClr val="f8694d"/>
                </a:solidFill>
                <a:latin typeface="ASRUUC+Baloo2-Medium"/>
                <a:cs typeface="ASRUUC+Baloo2-Medium"/>
              </a:rPr>
              <a:t> </a:t>
            </a:r>
            <a:r>
              <a:rPr dirty="0" sz="3500" spc="-28">
                <a:solidFill>
                  <a:srgbClr val="f8694d"/>
                </a:solidFill>
                <a:latin typeface="ASRUUC+Baloo2-Medium"/>
                <a:cs typeface="ASRUUC+Baloo2-Medium"/>
              </a:rPr>
              <a:t>Task</a:t>
            </a:r>
            <a:r>
              <a:rPr dirty="0" sz="3500" spc="28">
                <a:solidFill>
                  <a:srgbClr val="f8694d"/>
                </a:solidFill>
                <a:latin typeface="ASRUUC+Baloo2-Medium"/>
                <a:cs typeface="ASRUUC+Baloo2-Medium"/>
              </a:rPr>
              <a:t> </a:t>
            </a:r>
            <a:r>
              <a:rPr dirty="0" sz="3500">
                <a:solidFill>
                  <a:srgbClr val="f8694d"/>
                </a:solidFill>
                <a:latin typeface="ASRUUC+Baloo2-Medium"/>
                <a:cs typeface="ASRUUC+Baloo2-Medium"/>
              </a:rPr>
              <a:t>Flows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7609" y="1359855"/>
            <a:ext cx="837514" cy="404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88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f9c28"/>
                </a:solidFill>
                <a:latin typeface="ASRUUC+Baloo2-Medium"/>
                <a:cs typeface="ASRUUC+Baloo2-Medium"/>
              </a:rPr>
              <a:t>Search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55694" y="1557292"/>
            <a:ext cx="316610" cy="4850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18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8694d"/>
                </a:solidFill>
                <a:latin typeface="THOCDG+WorkSans-Bold"/>
                <a:cs typeface="THOCDG+WorkSans-Bold"/>
              </a:rPr>
              <a:t>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27576" y="1702296"/>
            <a:ext cx="1599589" cy="2822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spc="-17">
                <a:solidFill>
                  <a:srgbClr val="8a0b01"/>
                </a:solidFill>
                <a:latin typeface="HOPCAH+Baloo2-Regular"/>
                <a:cs typeface="HOPCAH+Baloo2-Regular"/>
              </a:rPr>
              <a:t>For</a:t>
            </a:r>
            <a:r>
              <a:rPr dirty="0" sz="1200" spc="17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200">
                <a:solidFill>
                  <a:srgbClr val="8a0b01"/>
                </a:solidFill>
                <a:latin typeface="HOPCAH+Baloo2-Regular"/>
                <a:cs typeface="HOPCAH+Baloo2-Regular"/>
              </a:rPr>
              <a:t>an</a:t>
            </a:r>
            <a:r>
              <a:rPr dirty="0" sz="12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200">
                <a:solidFill>
                  <a:srgbClr val="8a0b01"/>
                </a:solidFill>
                <a:latin typeface="HOPCAH+Baloo2-Regular"/>
                <a:cs typeface="HOPCAH+Baloo2-Regular"/>
              </a:rPr>
              <a:t>unfamiliar</a:t>
            </a:r>
            <a:r>
              <a:rPr dirty="0" sz="12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200" spc="-11">
                <a:solidFill>
                  <a:srgbClr val="8a0b01"/>
                </a:solidFill>
                <a:latin typeface="HOPCAH+Baloo2-Regular"/>
                <a:cs typeface="HOPCAH+Baloo2-Regular"/>
              </a:rPr>
              <a:t>food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27576" y="1883271"/>
            <a:ext cx="1648968" cy="2822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HOPCAH+Baloo2-Regular"/>
                <a:cs typeface="HOPCAH+Baloo2-Regular"/>
              </a:rPr>
              <a:t>item</a:t>
            </a:r>
            <a:r>
              <a:rPr dirty="0" sz="12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200">
                <a:solidFill>
                  <a:srgbClr val="8a0b01"/>
                </a:solidFill>
                <a:latin typeface="HOPCAH+Baloo2-Regular"/>
                <a:cs typeface="HOPCAH+Baloo2-Regular"/>
              </a:rPr>
              <a:t>through</a:t>
            </a:r>
            <a:r>
              <a:rPr dirty="0" sz="12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200">
                <a:solidFill>
                  <a:srgbClr val="8a0b01"/>
                </a:solidFill>
                <a:latin typeface="HOPCAH+Baloo2-Regular"/>
                <a:cs typeface="HOPCAH+Baloo2-Regular"/>
              </a:rPr>
              <a:t>scanning.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713388" y="2427007"/>
            <a:ext cx="1532686" cy="404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883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ff9c28"/>
                </a:solidFill>
                <a:latin typeface="ASRUUC+Baloo2-Medium"/>
                <a:cs typeface="ASRUUC+Baloo2-Medium"/>
              </a:rPr>
              <a:t>Contextualise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10048" y="2624405"/>
            <a:ext cx="379475" cy="4850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18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8694d"/>
                </a:solidFill>
                <a:latin typeface="THOCDG+WorkSans-Bold"/>
                <a:cs typeface="THOCDG+WorkSans-Bold"/>
              </a:rPr>
              <a:t>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713367" y="2769434"/>
            <a:ext cx="1607058" cy="2822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Using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 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the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 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information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713367" y="2950409"/>
            <a:ext cx="1452829" cy="2822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provided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 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in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 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the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 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app.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471599" y="3511428"/>
            <a:ext cx="1783689" cy="36362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ff9c28"/>
                </a:solidFill>
                <a:latin typeface="ASRUUC+Baloo2-Medium"/>
                <a:cs typeface="ASRUUC+Baloo2-Medium"/>
              </a:rPr>
              <a:t>Authentic</a:t>
            </a:r>
            <a:r>
              <a:rPr dirty="0" sz="1600">
                <a:solidFill>
                  <a:srgbClr val="ff9c28"/>
                </a:solidFill>
                <a:latin typeface="ASRUUC+Baloo2-Medium"/>
                <a:cs typeface="ASRUUC+Baloo2-Medium"/>
              </a:rPr>
              <a:t> </a:t>
            </a:r>
            <a:r>
              <a:rPr dirty="0" sz="1600">
                <a:solidFill>
                  <a:srgbClr val="ff9c28"/>
                </a:solidFill>
                <a:latin typeface="ASRUUC+Baloo2-Medium"/>
                <a:cs typeface="ASRUUC+Baloo2-Medium"/>
              </a:rPr>
              <a:t>Cooking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124833" y="3691605"/>
            <a:ext cx="378332" cy="4850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18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f8694d"/>
                </a:solidFill>
                <a:latin typeface="THOCDG+WorkSans-Bold"/>
                <a:cs typeface="THOCDG+WorkSans-Bold"/>
              </a:rPr>
              <a:t>3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471596" y="3836618"/>
            <a:ext cx="1809753" cy="2822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Through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 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recipes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 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the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 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user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471596" y="4017593"/>
            <a:ext cx="1390192" cy="2822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ﬁnds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 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and/or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 </a:t>
            </a:r>
            <a:r>
              <a:rPr dirty="0" sz="1200">
                <a:solidFill>
                  <a:srgbClr val="8a0b01"/>
                </a:solidFill>
                <a:latin typeface="ASRUUC+Baloo2-Medium"/>
                <a:cs typeface="ASRUUC+Baloo2-Medium"/>
              </a:rPr>
              <a:t>saves.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84260" y="478010"/>
            <a:ext cx="5329491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Scanning</a:t>
            </a:r>
            <a:r>
              <a:rPr dirty="0" sz="3500" spc="59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an</a:t>
            </a:r>
            <a:r>
              <a:rPr dirty="0" sz="3500" spc="59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ingredient.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60435" y="478010"/>
            <a:ext cx="4378261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Ingredient</a:t>
            </a:r>
            <a:r>
              <a:rPr dirty="0" sz="3500" spc="60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 spc="-10">
                <a:solidFill>
                  <a:srgbClr val="f8694d"/>
                </a:solidFill>
                <a:latin typeface="DOHJOE+WorkSans-ExtraBold"/>
                <a:cs typeface="DOHJOE+WorkSans-ExtraBold"/>
              </a:rPr>
              <a:t>context.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6299" y="1713294"/>
            <a:ext cx="1083893" cy="536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spc="-12">
                <a:solidFill>
                  <a:srgbClr val="000000"/>
                </a:solidFill>
                <a:latin typeface="HOPCAH+Baloo2-Regular"/>
                <a:cs typeface="HOPCAH+Baloo2-Regular"/>
              </a:rPr>
              <a:t>We</a:t>
            </a:r>
            <a:r>
              <a:rPr dirty="0" sz="1400" spc="12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kept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this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mostly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the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6299" y="2140014"/>
            <a:ext cx="1281963" cy="9630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same,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but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have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room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0">
                <a:solidFill>
                  <a:srgbClr val="000000"/>
                </a:solidFill>
                <a:latin typeface="HOPCAH+Baloo2-Regular"/>
                <a:cs typeface="HOPCAH+Baloo2-Regular"/>
              </a:rPr>
              <a:t>to</a:t>
            </a:r>
            <a:r>
              <a:rPr dirty="0" sz="1400" spc="2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make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more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changes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in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the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next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46299" y="2993454"/>
            <a:ext cx="840485" cy="322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iteration.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39437" y="478010"/>
            <a:ext cx="6618985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Cooking</a:t>
            </a:r>
            <a:r>
              <a:rPr dirty="0" sz="3500" spc="-10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 spc="18">
                <a:solidFill>
                  <a:srgbClr val="f8694d"/>
                </a:solidFill>
                <a:latin typeface="DOHJOE+WorkSans-ExtraBold"/>
                <a:cs typeface="DOHJOE+WorkSans-ExtraBold"/>
              </a:rPr>
              <a:t>with</a:t>
            </a:r>
            <a:r>
              <a:rPr dirty="0" sz="3500" spc="26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t</a:t>
            </a:r>
            <a:r>
              <a:rPr dirty="0" sz="3500" spc="-818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 spc="-23">
                <a:solidFill>
                  <a:srgbClr val="f8694d"/>
                </a:solidFill>
                <a:latin typeface="DOHJOE+WorkSans-ExtraBold"/>
                <a:cs typeface="DOHJOE+WorkSans-ExtraBold"/>
              </a:rPr>
              <a:t>hat</a:t>
            </a:r>
            <a:r>
              <a:rPr dirty="0" sz="3500" spc="82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ingredient.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17611" y="1326960"/>
            <a:ext cx="2070417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 spc="-20">
                <a:solidFill>
                  <a:srgbClr val="f8694d"/>
                </a:solidFill>
                <a:latin typeface="DOHJOE+WorkSans-ExtraBold"/>
                <a:cs typeface="DOHJOE+WorkSans-ExtraBold"/>
              </a:rPr>
              <a:t>Backend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13874" y="2107223"/>
            <a:ext cx="2922612" cy="64305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23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 spc="-17">
                <a:solidFill>
                  <a:srgbClr val="000000"/>
                </a:solidFill>
                <a:latin typeface="HOPCAH+Baloo2-Regular"/>
                <a:cs typeface="HOPCAH+Baloo2-Regular"/>
              </a:rPr>
              <a:t>We</a:t>
            </a:r>
            <a:r>
              <a:rPr dirty="0" sz="1700" spc="17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used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Firebase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 spc="-25">
                <a:solidFill>
                  <a:srgbClr val="000000"/>
                </a:solidFill>
                <a:latin typeface="HOPCAH+Baloo2-Regular"/>
                <a:cs typeface="HOPCAH+Baloo2-Regular"/>
              </a:rPr>
              <a:t>for</a:t>
            </a:r>
            <a:r>
              <a:rPr dirty="0" sz="1700" spc="25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our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User</a:t>
            </a:r>
          </a:p>
          <a:p>
            <a:pPr marL="0" marR="0">
              <a:lnSpc>
                <a:spcPts val="20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Authentication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and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Database.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13874" y="2884463"/>
            <a:ext cx="3232644" cy="64305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23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Recipes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and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User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Information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are</a:t>
            </a:r>
          </a:p>
          <a:p>
            <a:pPr marL="0" marR="0">
              <a:lnSpc>
                <a:spcPts val="20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currently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stored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in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our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 </a:t>
            </a:r>
            <a:r>
              <a:rPr dirty="0" sz="1700">
                <a:solidFill>
                  <a:srgbClr val="000000"/>
                </a:solidFill>
                <a:latin typeface="HOPCAH+Baloo2-Regular"/>
                <a:cs typeface="HOPCAH+Baloo2-Regular"/>
              </a:rPr>
              <a:t>Database.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648061" y="592985"/>
            <a:ext cx="2070417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 spc="-20">
                <a:solidFill>
                  <a:srgbClr val="f8694d"/>
                </a:solidFill>
                <a:latin typeface="DOHJOE+WorkSans-ExtraBold"/>
                <a:cs typeface="DOHJOE+WorkSans-ExtraBold"/>
              </a:rPr>
              <a:t>Backend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17699" y="918874"/>
            <a:ext cx="5391149" cy="239294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64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ff9c28"/>
                </a:solidFill>
                <a:latin typeface="DOHJOE+WorkSans-ExtraBold"/>
                <a:cs typeface="DOHJOE+WorkSans-ExtraBold"/>
              </a:rPr>
              <a:t>Authentic</a:t>
            </a:r>
            <a:r>
              <a:rPr dirty="0" sz="5000" spc="76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5000">
                <a:solidFill>
                  <a:srgbClr val="ff9c28"/>
                </a:solidFill>
                <a:latin typeface="DOHJOE+WorkSans-ExtraBold"/>
                <a:cs typeface="DOHJOE+WorkSans-ExtraBold"/>
              </a:rPr>
              <a:t>recipe</a:t>
            </a:r>
          </a:p>
          <a:p>
            <a:pPr marL="0" marR="0">
              <a:lnSpc>
                <a:spcPts val="5864"/>
              </a:lnSpc>
              <a:spcBef>
                <a:spcPts val="135"/>
              </a:spcBef>
              <a:spcAft>
                <a:spcPts val="0"/>
              </a:spcAft>
            </a:pPr>
            <a:r>
              <a:rPr dirty="0" sz="5000">
                <a:solidFill>
                  <a:srgbClr val="ff9c28"/>
                </a:solidFill>
                <a:latin typeface="DOHJOE+WorkSans-ExtraBold"/>
                <a:cs typeface="DOHJOE+WorkSans-ExtraBold"/>
              </a:rPr>
              <a:t>sourcing</a:t>
            </a:r>
          </a:p>
          <a:p>
            <a:pPr marL="83950" marR="0">
              <a:lnSpc>
                <a:spcPts val="2563"/>
              </a:lnSpc>
              <a:spcBef>
                <a:spcPts val="163"/>
              </a:spcBef>
              <a:spcAft>
                <a:spcPts val="0"/>
              </a:spcAft>
            </a:pP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How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14">
                <a:solidFill>
                  <a:srgbClr val="8a0b01"/>
                </a:solidFill>
                <a:latin typeface="HOPCAH+Baloo2-Regular"/>
                <a:cs typeface="HOPCAH+Baloo2-Regular"/>
              </a:rPr>
              <a:t>we</a:t>
            </a:r>
            <a:r>
              <a:rPr dirty="0" sz="1600" spc="14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collected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our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initial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data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25">
                <a:solidFill>
                  <a:srgbClr val="8a0b01"/>
                </a:solidFill>
                <a:latin typeface="HOPCAH+Baloo2-Regular"/>
                <a:cs typeface="HOPCAH+Baloo2-Regular"/>
              </a:rPr>
              <a:t>from</a:t>
            </a:r>
            <a:r>
              <a:rPr dirty="0" sz="1600" spc="25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real</a:t>
            </a:r>
          </a:p>
          <a:p>
            <a:pPr marL="83950" marR="0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people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with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real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experiences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with</a:t>
            </a:r>
          </a:p>
          <a:p>
            <a:pPr marL="83950" marR="0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authentic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cooking.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77724" y="501725"/>
            <a:ext cx="2572384" cy="7829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64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 spc="12">
                <a:solidFill>
                  <a:srgbClr val="ff9c28"/>
                </a:solidFill>
                <a:latin typeface="DOHJOE+WorkSans-ExtraBold"/>
                <a:cs typeface="DOHJOE+WorkSans-ExtraBold"/>
              </a:rPr>
              <a:t>Method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2324" y="1815322"/>
            <a:ext cx="6497929" cy="61127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 spc="-14">
                <a:solidFill>
                  <a:srgbClr val="8a0b01"/>
                </a:solidFill>
                <a:latin typeface="HOPCAH+Baloo2-Regular"/>
                <a:cs typeface="HOPCAH+Baloo2-Regular"/>
              </a:rPr>
              <a:t>We</a:t>
            </a:r>
            <a:r>
              <a:rPr dirty="0" sz="1600" spc="14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sent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out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Google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18">
                <a:solidFill>
                  <a:srgbClr val="8a0b01"/>
                </a:solidFill>
                <a:latin typeface="HOPCAH+Baloo2-Regular"/>
                <a:cs typeface="HOPCAH+Baloo2-Regular"/>
              </a:rPr>
              <a:t>Form</a:t>
            </a:r>
            <a:r>
              <a:rPr dirty="0" sz="1600" spc="18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23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600" spc="23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as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many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people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as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possible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asked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them</a:t>
            </a:r>
          </a:p>
          <a:p>
            <a:pPr marL="0" marR="0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 spc="-23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600" spc="23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share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with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10">
                <a:solidFill>
                  <a:srgbClr val="8a0b01"/>
                </a:solidFill>
                <a:latin typeface="HOPCAH+Baloo2-Regular"/>
                <a:cs typeface="HOPCAH+Baloo2-Regular"/>
              </a:rPr>
              <a:t>friends</a:t>
            </a:r>
            <a:r>
              <a:rPr dirty="0" sz="1600" spc="1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17">
                <a:solidFill>
                  <a:srgbClr val="8a0b01"/>
                </a:solidFill>
                <a:latin typeface="HOPCAH+Baloo2-Regular"/>
                <a:cs typeface="HOPCAH+Baloo2-Regular"/>
              </a:rPr>
              <a:t>family.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2324" y="2558272"/>
            <a:ext cx="6186220" cy="61127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 spc="-14">
                <a:solidFill>
                  <a:srgbClr val="8a0b01"/>
                </a:solidFill>
                <a:latin typeface="HOPCAH+Baloo2-Regular"/>
                <a:cs typeface="HOPCAH+Baloo2-Regular"/>
              </a:rPr>
              <a:t>We</a:t>
            </a:r>
            <a:r>
              <a:rPr dirty="0" sz="1600" spc="14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asked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23">
                <a:solidFill>
                  <a:srgbClr val="8a0b01"/>
                </a:solidFill>
                <a:latin typeface="HOPCAH+Baloo2-Regular"/>
                <a:cs typeface="HOPCAH+Baloo2-Regular"/>
              </a:rPr>
              <a:t>for</a:t>
            </a:r>
            <a:r>
              <a:rPr dirty="0" sz="1600" spc="23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a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link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23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600" spc="23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closest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recipe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they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could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ﬁnd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online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23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600" spc="23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their</a:t>
            </a:r>
          </a:p>
          <a:p>
            <a:pPr marL="0" marR="0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desired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dish.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72324" y="3301222"/>
            <a:ext cx="6373977" cy="61127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63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This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ensured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that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recipe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sourcing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process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wasn’t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11">
                <a:solidFill>
                  <a:srgbClr val="8a0b01"/>
                </a:solidFill>
                <a:latin typeface="HOPCAH+Baloo2-Regular"/>
                <a:cs typeface="HOPCAH+Baloo2-Regular"/>
              </a:rPr>
              <a:t>too</a:t>
            </a:r>
            <a:r>
              <a:rPr dirty="0" sz="1600" spc="11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high-eﬀort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 spc="-23">
                <a:solidFill>
                  <a:srgbClr val="8a0b01"/>
                </a:solidFill>
                <a:latin typeface="HOPCAH+Baloo2-Regular"/>
                <a:cs typeface="HOPCAH+Baloo2-Regular"/>
              </a:rPr>
              <a:t>for</a:t>
            </a:r>
          </a:p>
          <a:p>
            <a:pPr marL="0" marR="0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these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600">
                <a:solidFill>
                  <a:srgbClr val="8a0b01"/>
                </a:solidFill>
                <a:latin typeface="HOPCAH+Baloo2-Regular"/>
                <a:cs typeface="HOPCAH+Baloo2-Regular"/>
              </a:rPr>
              <a:t>participants.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25924" y="679100"/>
            <a:ext cx="5443219" cy="7829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64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ff9c28"/>
                </a:solidFill>
                <a:latin typeface="DOHJOE+WorkSans-ExtraBold"/>
                <a:cs typeface="DOHJOE+WorkSans-ExtraBold"/>
              </a:rPr>
              <a:t>The</a:t>
            </a:r>
            <a:r>
              <a:rPr dirty="0" sz="5000" spc="92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5000">
                <a:solidFill>
                  <a:srgbClr val="ff9c28"/>
                </a:solidFill>
                <a:latin typeface="DOHJOE+WorkSans-ExtraBold"/>
                <a:cs typeface="DOHJOE+WorkSans-ExtraBold"/>
              </a:rPr>
              <a:t>Google</a:t>
            </a:r>
            <a:r>
              <a:rPr dirty="0" sz="5000" spc="93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5000" spc="-60">
                <a:solidFill>
                  <a:srgbClr val="ff9c28"/>
                </a:solidFill>
                <a:latin typeface="DOHJOE+WorkSans-ExtraBold"/>
                <a:cs typeface="DOHJOE+WorkSans-ExtraBold"/>
              </a:rPr>
              <a:t>Form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305839" y="973097"/>
            <a:ext cx="1150619" cy="931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f8694d"/>
                </a:solidFill>
                <a:latin typeface="DOHJOE+WorkSans-ExtraBold"/>
                <a:cs typeface="DOHJOE+WorkSans-ExtraBold"/>
              </a:rPr>
              <a:t>04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86229" y="2332525"/>
            <a:ext cx="3453129" cy="15449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63769" marR="0">
              <a:lnSpc>
                <a:spcPts val="5864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 spc="-10">
                <a:solidFill>
                  <a:srgbClr val="ff9c28"/>
                </a:solidFill>
                <a:latin typeface="DOHJOE+WorkSans-ExtraBold"/>
                <a:cs typeface="DOHJOE+WorkSans-ExtraBold"/>
              </a:rPr>
              <a:t>Future</a:t>
            </a:r>
          </a:p>
          <a:p>
            <a:pPr marL="0" marR="0">
              <a:lnSpc>
                <a:spcPts val="5864"/>
              </a:lnSpc>
              <a:spcBef>
                <a:spcPts val="135"/>
              </a:spcBef>
              <a:spcAft>
                <a:spcPts val="0"/>
              </a:spcAft>
            </a:pPr>
            <a:r>
              <a:rPr dirty="0" sz="5000" spc="-31">
                <a:solidFill>
                  <a:srgbClr val="ff9c28"/>
                </a:solidFill>
                <a:latin typeface="DOHJOE+WorkSans-ExtraBold"/>
                <a:cs typeface="DOHJOE+WorkSans-ExtraBold"/>
              </a:rPr>
              <a:t>Trajectory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82584" y="686660"/>
            <a:ext cx="2933191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Wizard</a:t>
            </a:r>
            <a:r>
              <a:rPr dirty="0" sz="3500" spc="60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of</a:t>
            </a:r>
            <a:r>
              <a:rPr dirty="0" sz="3500" spc="45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Oz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99274" y="1613170"/>
            <a:ext cx="1889505" cy="33604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345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-10">
                <a:solidFill>
                  <a:srgbClr val="ff9c28"/>
                </a:solidFill>
                <a:latin typeface="DOHJOE+WorkSans-ExtraBold"/>
                <a:cs typeface="DOHJOE+WorkSans-ExtraBold"/>
              </a:rPr>
              <a:t>Data</a:t>
            </a:r>
            <a:r>
              <a:rPr dirty="0" sz="2000" spc="37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2000" spc="-14">
                <a:solidFill>
                  <a:srgbClr val="ff9c28"/>
                </a:solidFill>
                <a:latin typeface="DOHJOE+WorkSans-ExtraBold"/>
                <a:cs typeface="DOHJOE+WorkSans-ExtraBold"/>
              </a:rPr>
              <a:t>Fetching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9474" y="1697557"/>
            <a:ext cx="1302765" cy="33604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345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ff9c28"/>
                </a:solidFill>
                <a:latin typeface="DOHJOE+WorkSans-ExtraBold"/>
                <a:cs typeface="DOHJOE+WorkSans-ExtraBold"/>
              </a:rPr>
              <a:t>Scanning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35824" y="2125954"/>
            <a:ext cx="244450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KAKMHI+ArialMT"/>
                <a:cs typeface="KAKMHI+ArialMT"/>
              </a:rPr>
              <a:t>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56474" y="2072249"/>
            <a:ext cx="2409748" cy="1176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Recipes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User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data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are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successfully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stored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in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Firebase,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but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need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some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work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spc="-20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400" spc="2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15">
                <a:solidFill>
                  <a:srgbClr val="8a0b01"/>
                </a:solidFill>
                <a:latin typeface="HOPCAH+Baloo2-Regular"/>
                <a:cs typeface="HOPCAH+Baloo2-Regular"/>
              </a:rPr>
              <a:t>fetch</a:t>
            </a:r>
            <a:r>
              <a:rPr dirty="0" sz="1400" spc="15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data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so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it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can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populate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20742" y="2214017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KAKMHI+ArialMT"/>
                <a:cs typeface="KAKMHI+ArialMT"/>
              </a:rPr>
              <a:t>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756674" y="2183307"/>
            <a:ext cx="2456904" cy="322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spc="-12">
                <a:solidFill>
                  <a:srgbClr val="8a0b01"/>
                </a:solidFill>
                <a:latin typeface="HOPCAH+Baloo2-Regular"/>
                <a:cs typeface="HOPCAH+Baloo2-Regular"/>
              </a:rPr>
              <a:t>We</a:t>
            </a:r>
            <a:r>
              <a:rPr dirty="0" sz="1400" spc="12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are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currently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having</a:t>
            </a:r>
            <a:r>
              <a:rPr dirty="0" sz="1400" spc="-1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issues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56674" y="2392857"/>
            <a:ext cx="2409215" cy="1580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with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scan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feature,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are</a:t>
            </a:r>
          </a:p>
          <a:p>
            <a:pPr marL="0" marR="0">
              <a:lnSpc>
                <a:spcPts val="1650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working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0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400" spc="2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resolve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them.</a:t>
            </a:r>
          </a:p>
          <a:p>
            <a:pPr marL="0" marR="0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API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does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still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work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but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12">
                <a:solidFill>
                  <a:srgbClr val="8a0b01"/>
                </a:solidFill>
                <a:latin typeface="HOPCAH+Baloo2-Regular"/>
                <a:cs typeface="HOPCAH+Baloo2-Regular"/>
              </a:rPr>
              <a:t>we</a:t>
            </a:r>
          </a:p>
          <a:p>
            <a:pPr marL="0" marR="0">
              <a:lnSpc>
                <a:spcPts val="1650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need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0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400" spc="2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sort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out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issues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with</a:t>
            </a:r>
          </a:p>
          <a:p>
            <a:pPr marL="0" marR="0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React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dependencies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</a:p>
          <a:p>
            <a:pPr marL="0" marR="0">
              <a:lnSpc>
                <a:spcPts val="1650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brainstorming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14">
                <a:solidFill>
                  <a:srgbClr val="8a0b01"/>
                </a:solidFill>
                <a:latin typeface="HOPCAH+Baloo2-Regular"/>
                <a:cs typeface="HOPCAH+Baloo2-Regular"/>
              </a:rPr>
              <a:t>way</a:t>
            </a:r>
            <a:r>
              <a:rPr dirty="0" sz="1400" spc="14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0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400" spc="2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use</a:t>
            </a:r>
          </a:p>
          <a:p>
            <a:pPr marL="0" marR="0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API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long-term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420742" y="2842667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KAKMHI+ArialMT"/>
                <a:cs typeface="KAKMHI+ArialMT"/>
              </a:rPr>
              <a:t>●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135824" y="3192753"/>
            <a:ext cx="244450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8a0b01"/>
                </a:solidFill>
                <a:latin typeface="KAKMHI+ArialMT"/>
                <a:cs typeface="KAKMHI+ArialMT"/>
              </a:rPr>
              <a:t>●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456474" y="3139049"/>
            <a:ext cx="2430728" cy="7496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We’ve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been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manually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sourcing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recipes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1">
                <a:solidFill>
                  <a:srgbClr val="8a0b01"/>
                </a:solidFill>
                <a:latin typeface="HOPCAH+Baloo2-Regular"/>
                <a:cs typeface="HOPCAH+Baloo2-Regular"/>
              </a:rPr>
              <a:t>from</a:t>
            </a:r>
            <a:r>
              <a:rPr dirty="0" sz="1400" spc="21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people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their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families.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90573" y="686660"/>
            <a:ext cx="2716720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Hard</a:t>
            </a:r>
            <a:r>
              <a:rPr dirty="0" sz="3500" spc="61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Coded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83699" y="1388807"/>
            <a:ext cx="1898903" cy="33604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345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-15">
                <a:solidFill>
                  <a:srgbClr val="ff9c28"/>
                </a:solidFill>
                <a:latin typeface="DOHJOE+WorkSans-ExtraBold"/>
                <a:cs typeface="DOHJOE+WorkSans-ExtraBold"/>
              </a:rPr>
              <a:t>Liked</a:t>
            </a:r>
            <a:r>
              <a:rPr dirty="0" sz="2000" spc="49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2000">
                <a:solidFill>
                  <a:srgbClr val="ff9c28"/>
                </a:solidFill>
                <a:latin typeface="DOHJOE+WorkSans-ExtraBold"/>
                <a:cs typeface="DOHJOE+WorkSans-ExtraBold"/>
              </a:rPr>
              <a:t>Recipes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04967" y="1878598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KAKMHI+ArialMT"/>
                <a:cs typeface="KAKMHI+ArialMT"/>
              </a:rPr>
              <a:t>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40899" y="1847887"/>
            <a:ext cx="2463088" cy="1389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Liked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recipes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1">
                <a:solidFill>
                  <a:srgbClr val="8a0b01"/>
                </a:solidFill>
                <a:latin typeface="HOPCAH+Baloo2-Regular"/>
                <a:cs typeface="HOPCAH+Baloo2-Regular"/>
              </a:rPr>
              <a:t>from</a:t>
            </a:r>
            <a:r>
              <a:rPr dirty="0" sz="1400" spc="21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an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example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user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are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still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hard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coded.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10">
                <a:solidFill>
                  <a:srgbClr val="8a0b01"/>
                </a:solidFill>
                <a:latin typeface="HOPCAH+Baloo2-Regular"/>
                <a:cs typeface="HOPCAH+Baloo2-Regular"/>
              </a:rPr>
              <a:t>After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spc="-12">
                <a:solidFill>
                  <a:srgbClr val="8a0b01"/>
                </a:solidFill>
                <a:latin typeface="HOPCAH+Baloo2-Regular"/>
                <a:cs typeface="HOPCAH+Baloo2-Regular"/>
              </a:rPr>
              <a:t>we</a:t>
            </a:r>
            <a:r>
              <a:rPr dirty="0" sz="1400" spc="12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improve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our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backend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successfully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15">
                <a:solidFill>
                  <a:srgbClr val="8a0b01"/>
                </a:solidFill>
                <a:latin typeface="HOPCAH+Baloo2-Regular"/>
                <a:cs typeface="HOPCAH+Baloo2-Regular"/>
              </a:rPr>
              <a:t>fetch</a:t>
            </a:r>
            <a:r>
              <a:rPr dirty="0" sz="1400" spc="15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user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data,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spc="-12">
                <a:solidFill>
                  <a:srgbClr val="8a0b01"/>
                </a:solidFill>
                <a:latin typeface="HOPCAH+Baloo2-Regular"/>
                <a:cs typeface="HOPCAH+Baloo2-Regular"/>
              </a:rPr>
              <a:t>we</a:t>
            </a:r>
            <a:r>
              <a:rPr dirty="0" sz="1400" spc="12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will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populate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this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1">
                <a:solidFill>
                  <a:srgbClr val="8a0b01"/>
                </a:solidFill>
                <a:latin typeface="HOPCAH+Baloo2-Regular"/>
                <a:cs typeface="HOPCAH+Baloo2-Regular"/>
              </a:rPr>
              <a:t>from</a:t>
            </a:r>
            <a:r>
              <a:rPr dirty="0" sz="1400" spc="21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database.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083699" y="3370007"/>
            <a:ext cx="2496057" cy="64084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345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>
                <a:solidFill>
                  <a:srgbClr val="ff9c28"/>
                </a:solidFill>
                <a:latin typeface="DOHJOE+WorkSans-ExtraBold"/>
                <a:cs typeface="DOHJOE+WorkSans-ExtraBold"/>
              </a:rPr>
              <a:t>Recipe</a:t>
            </a:r>
          </a:p>
          <a:p>
            <a:pPr marL="0" marR="0">
              <a:lnSpc>
                <a:spcPts val="2345"/>
              </a:lnSpc>
              <a:spcBef>
                <a:spcPts val="54"/>
              </a:spcBef>
              <a:spcAft>
                <a:spcPts val="0"/>
              </a:spcAft>
            </a:pPr>
            <a:r>
              <a:rPr dirty="0" sz="2000">
                <a:solidFill>
                  <a:srgbClr val="ff9c28"/>
                </a:solidFill>
                <a:latin typeface="DOHJOE+WorkSans-ExtraBold"/>
                <a:cs typeface="DOHJOE+WorkSans-ExtraBold"/>
              </a:rPr>
              <a:t>Recommendations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04967" y="4195077"/>
            <a:ext cx="259791" cy="23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KAKMHI+ArialMT"/>
                <a:cs typeface="KAKMHI+ArialMT"/>
              </a:rPr>
              <a:t>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540899" y="4164366"/>
            <a:ext cx="2473933" cy="536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recipes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on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Explore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3">
                <a:solidFill>
                  <a:srgbClr val="8a0b01"/>
                </a:solidFill>
                <a:latin typeface="HOPCAH+Baloo2-Regular"/>
                <a:cs typeface="HOPCAH+Baloo2-Regular"/>
              </a:rPr>
              <a:t>Tab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are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currently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hardcoded.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1922" y="572385"/>
            <a:ext cx="7375969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More</a:t>
            </a:r>
            <a:r>
              <a:rPr dirty="0" sz="3500" spc="51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t</a:t>
            </a:r>
            <a:r>
              <a:rPr dirty="0" sz="3500" spc="-818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 spc="-23">
                <a:solidFill>
                  <a:srgbClr val="f8694d"/>
                </a:solidFill>
                <a:latin typeface="DOHJOE+WorkSans-ExtraBold"/>
                <a:cs typeface="DOHJOE+WorkSans-ExtraBold"/>
              </a:rPr>
              <a:t>hat</a:t>
            </a:r>
            <a:r>
              <a:rPr dirty="0" sz="3500" spc="12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 spc="-37">
                <a:solidFill>
                  <a:srgbClr val="f8694d"/>
                </a:solidFill>
                <a:latin typeface="DOHJOE+WorkSans-ExtraBold"/>
                <a:cs typeface="DOHJOE+WorkSans-ExtraBold"/>
              </a:rPr>
              <a:t>we</a:t>
            </a:r>
            <a:r>
              <a:rPr dirty="0" sz="3500" spc="97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hope</a:t>
            </a:r>
            <a:r>
              <a:rPr dirty="0" sz="3500" spc="45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to</a:t>
            </a:r>
            <a:r>
              <a:rPr dirty="0" sz="3500" spc="59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implement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3180" y="1594149"/>
            <a:ext cx="4113572" cy="6608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8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8a0b01"/>
                </a:solidFill>
                <a:latin typeface="KAKMHI+ArialMT"/>
                <a:cs typeface="KAKMHI+ArialMT"/>
              </a:rPr>
              <a:t>●</a:t>
            </a:r>
            <a:r>
              <a:rPr dirty="0" sz="1700" spc="1375">
                <a:solidFill>
                  <a:srgbClr val="8a0b01"/>
                </a:solidFill>
                <a:latin typeface="Times New Roman"/>
                <a:cs typeface="Times New Roman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Dietary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 spc="-10">
                <a:solidFill>
                  <a:srgbClr val="8a0b01"/>
                </a:solidFill>
                <a:latin typeface="HOPCAH+Baloo2-Regular"/>
                <a:cs typeface="HOPCAH+Baloo2-Regular"/>
              </a:rPr>
              <a:t>preferences</a:t>
            </a:r>
            <a:r>
              <a:rPr dirty="0" sz="1750" spc="1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informing</a:t>
            </a:r>
            <a:r>
              <a:rPr dirty="0" sz="1750" spc="-77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“smart”</a:t>
            </a:r>
          </a:p>
          <a:p>
            <a:pPr marL="358944" marR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recommendations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(explained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later)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43180" y="2127549"/>
            <a:ext cx="5544195" cy="6608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8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8a0b01"/>
                </a:solidFill>
                <a:latin typeface="KAKMHI+ArialMT"/>
                <a:cs typeface="KAKMHI+ArialMT"/>
              </a:rPr>
              <a:t>●</a:t>
            </a:r>
            <a:r>
              <a:rPr dirty="0" sz="1700" spc="1375">
                <a:solidFill>
                  <a:srgbClr val="8a0b01"/>
                </a:solidFill>
                <a:latin typeface="Times New Roman"/>
                <a:cs typeface="Times New Roman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More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permanent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image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recognition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solution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than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API</a:t>
            </a:r>
          </a:p>
          <a:p>
            <a:pPr marL="358944" marR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750" spc="-31">
                <a:solidFill>
                  <a:srgbClr val="8a0b01"/>
                </a:solidFill>
                <a:latin typeface="HOPCAH+Baloo2-Regular"/>
                <a:cs typeface="HOPCAH+Baloo2-Regular"/>
              </a:rPr>
              <a:t>key.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39314" y="2660949"/>
            <a:ext cx="5808760" cy="14609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65" marR="0">
              <a:lnSpc>
                <a:spcPts val="28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8a0b01"/>
                </a:solidFill>
                <a:latin typeface="KAKMHI+ArialMT"/>
                <a:cs typeface="KAKMHI+ArialMT"/>
              </a:rPr>
              <a:t>●</a:t>
            </a:r>
            <a:r>
              <a:rPr dirty="0" sz="1700" spc="1375">
                <a:solidFill>
                  <a:srgbClr val="8a0b01"/>
                </a:solidFill>
                <a:latin typeface="Times New Roman"/>
                <a:cs typeface="Times New Roman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Sourcing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more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recipes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 spc="-28">
                <a:solidFill>
                  <a:srgbClr val="8a0b01"/>
                </a:solidFill>
                <a:latin typeface="HOPCAH+Baloo2-Regular"/>
                <a:cs typeface="HOPCAH+Baloo2-Regular"/>
              </a:rPr>
              <a:t>from</a:t>
            </a:r>
            <a:r>
              <a:rPr dirty="0" sz="1750" spc="28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real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people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but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also</a:t>
            </a:r>
          </a:p>
          <a:p>
            <a:pPr marL="362809" marR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researching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adding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recipes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ourselves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every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week.</a:t>
            </a:r>
          </a:p>
          <a:p>
            <a:pPr marL="0" marR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750">
                <a:solidFill>
                  <a:srgbClr val="8a0b01"/>
                </a:solidFill>
                <a:latin typeface="KAKMHI+ArialMT"/>
                <a:cs typeface="KAKMHI+ArialMT"/>
              </a:rPr>
              <a:t>●</a:t>
            </a:r>
            <a:r>
              <a:rPr dirty="0" sz="1750" spc="1361">
                <a:solidFill>
                  <a:srgbClr val="8a0b01"/>
                </a:solidFill>
                <a:latin typeface="Times New Roman"/>
                <a:cs typeface="Times New Roman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Completing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continuation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of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750" spc="-87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“Context”</a:t>
            </a:r>
            <a:r>
              <a:rPr dirty="0" sz="1750" spc="-79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under</a:t>
            </a:r>
          </a:p>
          <a:p>
            <a:pPr marL="362809" marR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recipe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screens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devising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more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 spc="-11">
                <a:solidFill>
                  <a:srgbClr val="8a0b01"/>
                </a:solidFill>
                <a:latin typeface="HOPCAH+Baloo2-Regular"/>
                <a:cs typeface="HOPCAH+Baloo2-Regular"/>
              </a:rPr>
              <a:t>ways</a:t>
            </a:r>
            <a:r>
              <a:rPr dirty="0" sz="1750" spc="11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 spc="-25">
                <a:solidFill>
                  <a:srgbClr val="8a0b01"/>
                </a:solidFill>
                <a:latin typeface="HOPCAH+Baloo2-Regular"/>
                <a:cs typeface="HOPCAH+Baloo2-Regular"/>
              </a:rPr>
              <a:t>for</a:t>
            </a:r>
            <a:r>
              <a:rPr dirty="0" sz="1750" spc="25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sourcing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</a:p>
          <a:p>
            <a:pPr marL="362809" marR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presenting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recipe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750">
                <a:solidFill>
                  <a:srgbClr val="8a0b01"/>
                </a:solidFill>
                <a:latin typeface="HOPCAH+Baloo2-Regular"/>
                <a:cs typeface="HOPCAH+Baloo2-Regular"/>
              </a:rPr>
              <a:t>context.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13636" y="478010"/>
            <a:ext cx="6073139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 spc="-18">
                <a:solidFill>
                  <a:srgbClr val="f8694d"/>
                </a:solidFill>
                <a:latin typeface="DOHJOE+WorkSans-ExtraBold"/>
                <a:cs typeface="DOHJOE+WorkSans-ExtraBold"/>
              </a:rPr>
              <a:t>How</a:t>
            </a:r>
            <a:r>
              <a:rPr dirty="0" sz="3500" spc="-61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 spc="-40">
                <a:solidFill>
                  <a:srgbClr val="f8694d"/>
                </a:solidFill>
                <a:latin typeface="DOHJOE+WorkSans-ExtraBold"/>
                <a:cs typeface="DOHJOE+WorkSans-ExtraBold"/>
              </a:rPr>
              <a:t>we’re</a:t>
            </a:r>
            <a:r>
              <a:rPr dirty="0" sz="3500" spc="100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managing</a:t>
            </a:r>
            <a:r>
              <a:rPr dirty="0" sz="3500" spc="45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tasks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3374" y="2992819"/>
            <a:ext cx="724026" cy="536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Kanban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</a:rPr>
              <a:t>board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86704" y="681422"/>
            <a:ext cx="5125909" cy="5594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05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>
                <a:solidFill>
                  <a:srgbClr val="f8694d"/>
                </a:solidFill>
                <a:latin typeface="DOHJOE+WorkSans-ExtraBold"/>
                <a:cs typeface="DOHJOE+WorkSans-ExtraBold"/>
              </a:rPr>
              <a:t>Future</a:t>
            </a:r>
            <a:r>
              <a:rPr dirty="0" sz="3500" spc="24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 spc="-33">
                <a:solidFill>
                  <a:srgbClr val="f8694d"/>
                </a:solidFill>
                <a:latin typeface="DOHJOE+WorkSans-ExtraBold"/>
                <a:cs typeface="DOHJOE+WorkSans-ExtraBold"/>
              </a:rPr>
              <a:t>Technical</a:t>
            </a:r>
            <a:r>
              <a:rPr dirty="0" sz="3500" spc="15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3500" spc="-51">
                <a:solidFill>
                  <a:srgbClr val="f8694d"/>
                </a:solidFill>
                <a:latin typeface="DOHJOE+WorkSans-ExtraBold"/>
                <a:cs typeface="DOHJOE+WorkSans-ExtraBold"/>
              </a:rPr>
              <a:t>Work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41624" y="1450045"/>
            <a:ext cx="2555519" cy="3658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 spc="-10">
                <a:solidFill>
                  <a:srgbClr val="ff9c28"/>
                </a:solidFill>
                <a:latin typeface="DOHJOE+WorkSans-ExtraBold"/>
                <a:cs typeface="DOHJOE+WorkSans-ExtraBold"/>
              </a:rPr>
              <a:t>Improve</a:t>
            </a:r>
            <a:r>
              <a:rPr dirty="0" sz="2200" spc="47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2200" spc="-12">
                <a:solidFill>
                  <a:srgbClr val="ff9c28"/>
                </a:solidFill>
                <a:latin typeface="DOHJOE+WorkSans-ExtraBold"/>
                <a:cs typeface="DOHJOE+WorkSans-ExtraBold"/>
              </a:rPr>
              <a:t>Backend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41624" y="1884182"/>
            <a:ext cx="2840913" cy="532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Remove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hard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coding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15">
                <a:solidFill>
                  <a:srgbClr val="8a0b01"/>
                </a:solidFill>
                <a:latin typeface="HOPCAH+Baloo2-Regular"/>
                <a:cs typeface="HOPCAH+Baloo2-Regular"/>
              </a:rPr>
              <a:t>fetch</a:t>
            </a:r>
            <a:r>
              <a:rPr dirty="0" sz="1400" spc="15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data</a:t>
            </a:r>
          </a:p>
          <a:p>
            <a:pPr marL="0" marR="0">
              <a:lnSpc>
                <a:spcPts val="1650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eﬀectively.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41624" y="2502694"/>
            <a:ext cx="1089507" cy="3658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</a:rPr>
              <a:t>Recipe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41624" y="2836069"/>
            <a:ext cx="2941726" cy="103717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</a:rPr>
              <a:t>Recommendations</a:t>
            </a:r>
          </a:p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Use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AI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0">
                <a:solidFill>
                  <a:srgbClr val="8a0b01"/>
                </a:solidFill>
                <a:latin typeface="HOPCAH+Baloo2-Regular"/>
                <a:cs typeface="HOPCAH+Baloo2-Regular"/>
              </a:rPr>
              <a:t>for</a:t>
            </a:r>
            <a:r>
              <a:rPr dirty="0" sz="1400" spc="2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Explore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3">
                <a:solidFill>
                  <a:srgbClr val="8a0b01"/>
                </a:solidFill>
                <a:latin typeface="HOPCAH+Baloo2-Regular"/>
                <a:cs typeface="HOPCAH+Baloo2-Regular"/>
              </a:rPr>
              <a:t>Tab</a:t>
            </a:r>
            <a:r>
              <a:rPr dirty="0" sz="1400" spc="23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in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order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0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</a:p>
          <a:p>
            <a:pPr marL="0" marR="0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recommend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recipes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relevant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0">
                <a:solidFill>
                  <a:srgbClr val="8a0b01"/>
                </a:solidFill>
                <a:latin typeface="HOPCAH+Baloo2-Regular"/>
                <a:cs typeface="HOPCAH+Baloo2-Regular"/>
              </a:rPr>
              <a:t>to</a:t>
            </a:r>
            <a:r>
              <a:rPr dirty="0" sz="1400" spc="2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the</a:t>
            </a:r>
          </a:p>
          <a:p>
            <a:pPr marL="0" marR="0">
              <a:lnSpc>
                <a:spcPts val="1650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 spc="-15">
                <a:solidFill>
                  <a:srgbClr val="8a0b01"/>
                </a:solidFill>
                <a:latin typeface="HOPCAH+Baloo2-Regular"/>
                <a:cs typeface="HOPCAH+Baloo2-Regular"/>
              </a:rPr>
              <a:t>user.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41624" y="3947044"/>
            <a:ext cx="1970455" cy="3658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ff9c28"/>
                </a:solidFill>
                <a:latin typeface="DOHJOE+WorkSans-ExtraBold"/>
                <a:cs typeface="DOHJOE+WorkSans-ExtraBold"/>
              </a:rPr>
              <a:t>User</a:t>
            </a:r>
            <a:r>
              <a:rPr dirty="0" sz="2200" spc="15">
                <a:solidFill>
                  <a:srgbClr val="ff9c28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2200" spc="-10">
                <a:solidFill>
                  <a:srgbClr val="ff9c28"/>
                </a:solidFill>
                <a:latin typeface="DOHJOE+WorkSans-ExtraBold"/>
                <a:cs typeface="DOHJOE+WorkSans-ExtraBold"/>
              </a:rPr>
              <a:t>settings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441624" y="4212994"/>
            <a:ext cx="3037382" cy="742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Allow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 spc="-20">
                <a:solidFill>
                  <a:srgbClr val="8a0b01"/>
                </a:solidFill>
                <a:latin typeface="HOPCAH+Baloo2-Regular"/>
                <a:cs typeface="HOPCAH+Baloo2-Regular"/>
              </a:rPr>
              <a:t>for</a:t>
            </a:r>
            <a:r>
              <a:rPr dirty="0" sz="1400" spc="2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in-app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adjustments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of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user</a:t>
            </a:r>
          </a:p>
          <a:p>
            <a:pPr marL="0" marR="0">
              <a:lnSpc>
                <a:spcPts val="1650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settings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and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dietary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restrictions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apart</a:t>
            </a:r>
          </a:p>
          <a:p>
            <a:pPr marL="0" marR="0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spc="-21">
                <a:solidFill>
                  <a:srgbClr val="8a0b01"/>
                </a:solidFill>
                <a:latin typeface="HOPCAH+Baloo2-Regular"/>
                <a:cs typeface="HOPCAH+Baloo2-Regular"/>
              </a:rPr>
              <a:t>from</a:t>
            </a:r>
            <a:r>
              <a:rPr dirty="0" sz="1400" spc="21">
                <a:solidFill>
                  <a:srgbClr val="8a0b01"/>
                </a:solidFill>
                <a:latin typeface="HOPCAH+Baloo2-Regular"/>
                <a:cs typeface="HOPCAH+Baloo2-Regular"/>
              </a:rPr>
              <a:t> </a:t>
            </a:r>
            <a:r>
              <a:rPr dirty="0" sz="1400">
                <a:solidFill>
                  <a:srgbClr val="8a0b01"/>
                </a:solidFill>
                <a:latin typeface="HOPCAH+Baloo2-Regular"/>
                <a:cs typeface="HOPCAH+Baloo2-Regular"/>
              </a:rPr>
              <a:t>onboarding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747876" y="1924419"/>
            <a:ext cx="5803391" cy="11106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445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>
                <a:solidFill>
                  <a:srgbClr val="f8694d"/>
                </a:solidFill>
                <a:latin typeface="DOHJOE+WorkSans-ExtraBold"/>
                <a:cs typeface="DOHJOE+WorkSans-ExtraBold"/>
              </a:rPr>
              <a:t>THANK</a:t>
            </a:r>
            <a:r>
              <a:rPr dirty="0" sz="7200" spc="-50">
                <a:solidFill>
                  <a:srgbClr val="f8694d"/>
                </a:solidFill>
                <a:latin typeface="DOHJOE+WorkSans-ExtraBold"/>
                <a:cs typeface="DOHJOE+WorkSans-ExtraBold"/>
              </a:rPr>
              <a:t> </a:t>
            </a:r>
            <a:r>
              <a:rPr dirty="0" sz="7200" spc="-100">
                <a:solidFill>
                  <a:srgbClr val="f8694d"/>
                </a:solidFill>
                <a:latin typeface="DOHJOE+WorkSans-ExtraBold"/>
                <a:cs typeface="DOHJOE+WorkSans-ExtraBold"/>
              </a:rPr>
              <a:t>YOU!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79346" y="235160"/>
            <a:ext cx="4537709" cy="931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>
                <a:solidFill>
                  <a:srgbClr val="f8694d"/>
                </a:solidFill>
                <a:latin typeface="DOHJOE+WorkSans-ExtraBold"/>
                <a:cs typeface="DOHJOE+WorkSans-ExtraBold"/>
              </a:rPr>
              <a:t>Appen-dish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1824" y="2034219"/>
            <a:ext cx="1645030" cy="322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  <a:hlinkClick r:id="rId3"/>
              </a:rPr>
              <a:t>Updated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  <a:hlinkClick r:id="rId3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  <a:hlinkClick r:id="rId3"/>
              </a:rPr>
              <a:t>Figma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  <a:hlinkClick r:id="rId3"/>
              </a:rPr>
              <a:t> </a:t>
            </a:r>
            <a:r>
              <a:rPr dirty="0" sz="1400">
                <a:solidFill>
                  <a:srgbClr val="000000"/>
                </a:solidFill>
                <a:latin typeface="HOPCAH+Baloo2-Regular"/>
                <a:cs typeface="HOPCAH+Baloo2-Regular"/>
                <a:hlinkClick r:id="rId3"/>
              </a:rPr>
              <a:t>link: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51824" y="2247579"/>
            <a:ext cx="7855049" cy="536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4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strike="sngStrike">
                <a:solidFill>
                  <a:srgbClr val="8a0b01"/>
                </a:solidFill>
                <a:latin typeface="HOPCAH+Baloo2-Regular"/>
                <a:cs typeface="HOPCAH+Baloo2-Regular"/>
                <a:hlinkClick r:id="rId3"/>
              </a:rPr>
              <a:t>https://www.ﬁgma.com/ﬁle/tyDILZR1T2Z7Fmq4NTKeey/Dishcovery-Version-3?node-id=52%3A2419&amp;t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strike="sngStrike">
                <a:solidFill>
                  <a:srgbClr val="8a0b01"/>
                </a:solidFill>
                <a:highlight>
                  <a:srgbClr val="010000"/>
                </a:highlight>
                <a:latin typeface="HOPCAH+Baloo2-Regular"/>
                <a:cs typeface="HOPCAH+Baloo2-Regular"/>
                <a:hlinkClick r:id="rId3"/>
              </a:rPr>
              <a:t>=Thj1HgKMRUSz18lB-1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2023-03-21T07:58:33-05:00</dcterms:modified>
</cp:coreProperties>
</file>